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2"/>
  </p:sldMasterIdLst>
  <p:notesMasterIdLst>
    <p:notesMasterId r:id="rId27"/>
  </p:notesMasterIdLst>
  <p:handoutMasterIdLst>
    <p:handoutMasterId r:id="rId28"/>
  </p:handoutMasterIdLst>
  <p:sldIdLst>
    <p:sldId id="316" r:id="rId3"/>
    <p:sldId id="317" r:id="rId4"/>
    <p:sldId id="318" r:id="rId5"/>
    <p:sldId id="286" r:id="rId6"/>
    <p:sldId id="294" r:id="rId7"/>
    <p:sldId id="293" r:id="rId8"/>
    <p:sldId id="331" r:id="rId9"/>
    <p:sldId id="295" r:id="rId10"/>
    <p:sldId id="330" r:id="rId11"/>
    <p:sldId id="283" r:id="rId12"/>
    <p:sldId id="287" r:id="rId13"/>
    <p:sldId id="288" r:id="rId14"/>
    <p:sldId id="315" r:id="rId15"/>
    <p:sldId id="314" r:id="rId16"/>
    <p:sldId id="320" r:id="rId17"/>
    <p:sldId id="321" r:id="rId18"/>
    <p:sldId id="322" r:id="rId19"/>
    <p:sldId id="323" r:id="rId20"/>
    <p:sldId id="324" r:id="rId21"/>
    <p:sldId id="327" r:id="rId22"/>
    <p:sldId id="325" r:id="rId23"/>
    <p:sldId id="326" r:id="rId24"/>
    <p:sldId id="328" r:id="rId25"/>
    <p:sldId id="329" r:id="rId26"/>
  </p:sldIdLst>
  <p:sldSz cx="12195175" cy="6859588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686868"/>
    <a:srgbClr val="FFFFFF"/>
    <a:srgbClr val="A65858"/>
    <a:srgbClr val="E2EEF2"/>
    <a:srgbClr val="B2D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 autoAdjust="0"/>
    <p:restoredTop sz="94662" autoAdjust="0"/>
  </p:normalViewPr>
  <p:slideViewPr>
    <p:cSldViewPr>
      <p:cViewPr varScale="1">
        <p:scale>
          <a:sx n="108" d="100"/>
          <a:sy n="108" d="100"/>
        </p:scale>
        <p:origin x="942" y="108"/>
      </p:cViewPr>
      <p:guideLst>
        <p:guide orient="horz" pos="2161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2772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836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AD8F6-FF7C-447F-A91D-4FA7CFC9C0C5}" type="datetimeFigureOut">
              <a:rPr lang="en-GB" smtClean="0"/>
              <a:t>11/03/2021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009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836" y="9428009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7EE11-88F6-4E42-B196-8CF9EA9FE22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391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11.03.2021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psf\Host\Users\cd\Desktop\Startbild_16zu9-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78399" y="1573200"/>
            <a:ext cx="10864800" cy="741600"/>
          </a:xfrm>
        </p:spPr>
        <p:txBody>
          <a:bodyPr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/>
              <a:t>Click here to insert lecture title</a:t>
            </a:r>
            <a:endParaRPr lang="de-DE" noProof="0" dirty="0"/>
          </a:p>
        </p:txBody>
      </p:sp>
      <p:sp>
        <p:nvSpPr>
          <p:cNvPr id="16" name="Rectangle 3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78399" y="2430000"/>
            <a:ext cx="10864800" cy="1152000"/>
          </a:xfrm>
        </p:spPr>
        <p:txBody>
          <a:bodyPr/>
          <a:lstStyle>
            <a:lvl1pPr marL="0" indent="0">
              <a:buFontTx/>
              <a:buNone/>
              <a:defRPr sz="2400" baseline="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/>
              <a:t>Click here to insert lecture subtitle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  <p:pic>
        <p:nvPicPr>
          <p:cNvPr id="8" name="Picture 4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0" y="5598000"/>
            <a:ext cx="1080000" cy="95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112212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1502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GB" noProof="0" dirty="0"/>
              <a:t>Click onto symbol to insert picture</a:t>
            </a:r>
          </a:p>
          <a:p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006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3620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  <p:sp>
        <p:nvSpPr>
          <p:cNvPr id="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79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"/>
          <p:cNvSpPr>
            <a:spLocks noGrp="1"/>
          </p:cNvSpPr>
          <p:nvPr>
            <p:ph type="body" idx="11" hasCustomPrompt="1"/>
          </p:nvPr>
        </p:nvSpPr>
        <p:spPr>
          <a:xfrm>
            <a:off x="4859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243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1999"/>
            <a:ext cx="54828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2142000"/>
            <a:ext cx="54828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38477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1938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1768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22844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0" descr="Folie-0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87"/>
          <a:stretch>
            <a:fillRect/>
          </a:stretch>
        </p:blipFill>
        <p:spPr bwMode="auto">
          <a:xfrm>
            <a:off x="1588" y="6143625"/>
            <a:ext cx="121856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999" y="648000"/>
            <a:ext cx="11221200" cy="7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here to insert chart title</a:t>
            </a:r>
            <a:endParaRPr lang="de-DE" noProof="0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112212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Rectangle 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9999" y="126000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1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6000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GB" noProof="0" dirty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1" r:id="rId4"/>
    <p:sldLayoutId id="2147483662" r:id="rId5"/>
    <p:sldLayoutId id="2147483658" r:id="rId6"/>
    <p:sldLayoutId id="2147483655" r:id="rId7"/>
    <p:sldLayoutId id="2147483656" r:id="rId8"/>
    <p:sldLayoutId id="2147483660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www.cpacs.de/documentation/CPACS_3_1_0_Docs/html/89b6a288-0944-bd56-a1ef-8d3c8e48ad95.htm" TargetMode="External"/><Relationship Id="rId7" Type="http://schemas.openxmlformats.org/officeDocument/2006/relationships/image" Target="../media/image71.png"/><Relationship Id="rId12" Type="http://schemas.microsoft.com/office/2007/relationships/hdphoto" Target="../media/hdphoto4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pacs.de/http:/www.cpacs.de/" TargetMode="External"/><Relationship Id="rId11" Type="http://schemas.openxmlformats.org/officeDocument/2006/relationships/image" Target="../media/image72.png"/><Relationship Id="rId5" Type="http://schemas.openxmlformats.org/officeDocument/2006/relationships/image" Target="../media/image70.png"/><Relationship Id="rId10" Type="http://schemas.openxmlformats.org/officeDocument/2006/relationships/hyperlink" Target="https://github.com/DLR-SL/CPACS" TargetMode="External"/><Relationship Id="rId4" Type="http://schemas.openxmlformats.org/officeDocument/2006/relationships/image" Target="../media/image69.png"/><Relationship Id="rId9" Type="http://schemas.openxmlformats.org/officeDocument/2006/relationships/hyperlink" Target="https://cpacs.de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4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5.png"/><Relationship Id="rId21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4.jpeg"/><Relationship Id="rId16" Type="http://schemas.openxmlformats.org/officeDocument/2006/relationships/image" Target="../media/image16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5" Type="http://schemas.openxmlformats.org/officeDocument/2006/relationships/image" Target="../media/image15.png"/><Relationship Id="rId23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../../../../CPACS_3_2_build/doc/CPACS%20Documentation.ch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R-SL/CPACS_Seminar" TargetMode="External"/><Relationship Id="rId2" Type="http://schemas.openxmlformats.org/officeDocument/2006/relationships/hyperlink" Target="https://github.com/DLR-SL/CPACS/tree/develop/developmen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4.png"/><Relationship Id="rId21" Type="http://schemas.openxmlformats.org/officeDocument/2006/relationships/image" Target="../media/image19.png"/><Relationship Id="rId7" Type="http://schemas.microsoft.com/office/2007/relationships/hdphoto" Target="../media/hdphoto1.wdp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23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24" Type="http://schemas.openxmlformats.org/officeDocument/2006/relationships/image" Target="../media/image2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10" Type="http://schemas.microsoft.com/office/2007/relationships/hdphoto" Target="../media/hdphoto2.wdp"/><Relationship Id="rId19" Type="http://schemas.openxmlformats.org/officeDocument/2006/relationships/image" Target="../media/image17.png"/><Relationship Id="rId4" Type="http://schemas.openxmlformats.org/officeDocument/2006/relationships/image" Target="../media/image4.jpe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6.png"/><Relationship Id="rId7" Type="http://schemas.openxmlformats.org/officeDocument/2006/relationships/image" Target="../media/image5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CPACS Introduction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309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CPACS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parametric</a:t>
            </a:r>
            <a:r>
              <a:rPr lang="de-DE" dirty="0"/>
              <a:t>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10</a:t>
            </a:fld>
            <a:endParaRPr lang="en-GB" noProof="0" dirty="0"/>
          </a:p>
        </p:txBody>
      </p:sp>
      <p:sp>
        <p:nvSpPr>
          <p:cNvPr id="58" name="Rectangle 10"/>
          <p:cNvSpPr>
            <a:spLocks noChangeArrowheads="1"/>
          </p:cNvSpPr>
          <p:nvPr/>
        </p:nvSpPr>
        <p:spPr bwMode="auto">
          <a:xfrm>
            <a:off x="644718" y="2553276"/>
            <a:ext cx="1431307" cy="277397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900" b="1" kern="0" dirty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rPr>
              <a:t>Optimization</a:t>
            </a:r>
          </a:p>
        </p:txBody>
      </p:sp>
      <p:sp>
        <p:nvSpPr>
          <p:cNvPr id="59" name="Rectangle 11"/>
          <p:cNvSpPr>
            <a:spLocks noChangeArrowheads="1"/>
          </p:cNvSpPr>
          <p:nvPr/>
        </p:nvSpPr>
        <p:spPr bwMode="auto">
          <a:xfrm>
            <a:off x="642126" y="4437609"/>
            <a:ext cx="1431307" cy="277397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de-DE" sz="900" b="1" kern="0" dirty="0" err="1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rPr>
              <a:t>Sensitivity</a:t>
            </a:r>
            <a:endParaRPr lang="en-US" sz="900" b="1" kern="0" dirty="0">
              <a:solidFill>
                <a:prstClr val="white"/>
              </a:solidFill>
              <a:latin typeface="Arial" charset="0"/>
              <a:ea typeface="ヒラギノ角ゴ Pro W3"/>
              <a:cs typeface="Arial"/>
            </a:endParaRPr>
          </a:p>
        </p:txBody>
      </p:sp>
      <p:sp>
        <p:nvSpPr>
          <p:cNvPr id="60" name="Line 15"/>
          <p:cNvSpPr>
            <a:spLocks noChangeShapeType="1"/>
          </p:cNvSpPr>
          <p:nvPr/>
        </p:nvSpPr>
        <p:spPr bwMode="auto">
          <a:xfrm rot="5400000">
            <a:off x="2415743" y="4236602"/>
            <a:ext cx="0" cy="68461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61" name="Line 17"/>
          <p:cNvSpPr>
            <a:spLocks noChangeShapeType="1"/>
          </p:cNvSpPr>
          <p:nvPr/>
        </p:nvSpPr>
        <p:spPr bwMode="auto">
          <a:xfrm flipV="1">
            <a:off x="1351858" y="3684576"/>
            <a:ext cx="8513" cy="753032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62" name="Line 18"/>
          <p:cNvSpPr>
            <a:spLocks noChangeShapeType="1"/>
          </p:cNvSpPr>
          <p:nvPr/>
        </p:nvSpPr>
        <p:spPr bwMode="auto">
          <a:xfrm flipV="1">
            <a:off x="2548305" y="2925423"/>
            <a:ext cx="0" cy="1272511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63" name="Text Box 21"/>
          <p:cNvSpPr txBox="1">
            <a:spLocks noChangeArrowheads="1"/>
          </p:cNvSpPr>
          <p:nvPr/>
        </p:nvSpPr>
        <p:spPr bwMode="auto">
          <a:xfrm rot="16200000">
            <a:off x="1524612" y="3050636"/>
            <a:ext cx="1927798" cy="27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80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ヒラギノ角ゴ Pro W3"/>
                <a:cs typeface="Arial"/>
              </a:rPr>
              <a:t>Iteration </a:t>
            </a:r>
            <a:r>
              <a:rPr lang="de-DE" sz="80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ヒラギノ角ゴ Pro W3"/>
                <a:cs typeface="Arial"/>
                <a:sym typeface="Wingdings" panose="05000000000000000000" pitchFamily="2" charset="2"/>
              </a:rPr>
              <a:t> Synthesis</a:t>
            </a:r>
            <a:endParaRPr lang="de-DE" sz="800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ヒラギノ角ゴ Pro W3"/>
              <a:cs typeface="Arial"/>
            </a:endParaRPr>
          </a:p>
        </p:txBody>
      </p:sp>
      <p:sp>
        <p:nvSpPr>
          <p:cNvPr id="64" name="Rectangle 31"/>
          <p:cNvSpPr>
            <a:spLocks noChangeArrowheads="1"/>
          </p:cNvSpPr>
          <p:nvPr/>
        </p:nvSpPr>
        <p:spPr bwMode="auto">
          <a:xfrm>
            <a:off x="642126" y="3407181"/>
            <a:ext cx="1431307" cy="277397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900" b="1" kern="0" dirty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rPr>
              <a:t>Meta-Model</a:t>
            </a:r>
          </a:p>
        </p:txBody>
      </p:sp>
      <p:sp>
        <p:nvSpPr>
          <p:cNvPr id="65" name="Rectangle 2"/>
          <p:cNvSpPr>
            <a:spLocks noChangeArrowheads="1"/>
          </p:cNvSpPr>
          <p:nvPr/>
        </p:nvSpPr>
        <p:spPr bwMode="auto">
          <a:xfrm>
            <a:off x="2758052" y="3111211"/>
            <a:ext cx="1431307" cy="956095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de-DE" sz="900" b="1" kern="0" dirty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rPr>
              <a:t>Datenbank</a:t>
            </a:r>
          </a:p>
        </p:txBody>
      </p:sp>
      <p:sp>
        <p:nvSpPr>
          <p:cNvPr id="66" name="Rectangle 3"/>
          <p:cNvSpPr>
            <a:spLocks noChangeArrowheads="1"/>
          </p:cNvSpPr>
          <p:nvPr/>
        </p:nvSpPr>
        <p:spPr bwMode="auto">
          <a:xfrm>
            <a:off x="2765007" y="3114366"/>
            <a:ext cx="1431307" cy="956095"/>
          </a:xfrm>
          <a:prstGeom prst="rect">
            <a:avLst/>
          </a:prstGeom>
          <a:solidFill>
            <a:srgbClr val="A65858"/>
          </a:solidFill>
          <a:ln w="19050" algn="ctr">
            <a:solidFill>
              <a:sysClr val="windowText" lastClr="000000">
                <a:lumMod val="65000"/>
                <a:lumOff val="35000"/>
              </a:sys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rPr>
              <a:t>MDA System</a:t>
            </a:r>
          </a:p>
        </p:txBody>
      </p:sp>
      <p:sp>
        <p:nvSpPr>
          <p:cNvPr id="67" name="Rectangle 6"/>
          <p:cNvSpPr>
            <a:spLocks noChangeArrowheads="1"/>
          </p:cNvSpPr>
          <p:nvPr/>
        </p:nvSpPr>
        <p:spPr bwMode="auto">
          <a:xfrm>
            <a:off x="2758052" y="1844603"/>
            <a:ext cx="1431307" cy="41979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rPr>
              <a:t>Requirements</a:t>
            </a:r>
          </a:p>
        </p:txBody>
      </p:sp>
      <p:sp>
        <p:nvSpPr>
          <p:cNvPr id="68" name="Rectangle 7"/>
          <p:cNvSpPr>
            <a:spLocks noChangeArrowheads="1"/>
          </p:cNvSpPr>
          <p:nvPr/>
        </p:nvSpPr>
        <p:spPr bwMode="auto">
          <a:xfrm>
            <a:off x="2758052" y="2553275"/>
            <a:ext cx="1431307" cy="27739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  <a:extLst/>
        </p:spPr>
        <p:txBody>
          <a:bodyPr rtlCol="0" anchor="ctr"/>
          <a:lstStyle/>
          <a:p>
            <a:pPr algn="ctr" fontAlgn="base"/>
            <a:r>
              <a: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rPr>
              <a:t>Parameter</a:t>
            </a:r>
          </a:p>
        </p:txBody>
      </p:sp>
      <p:sp>
        <p:nvSpPr>
          <p:cNvPr id="69" name="Rectangle 9"/>
          <p:cNvSpPr>
            <a:spLocks noChangeArrowheads="1"/>
          </p:cNvSpPr>
          <p:nvPr/>
        </p:nvSpPr>
        <p:spPr bwMode="auto">
          <a:xfrm>
            <a:off x="2758052" y="4366411"/>
            <a:ext cx="1431307" cy="419794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  <a:extLst/>
        </p:spPr>
        <p:txBody>
          <a:bodyPr rtlCol="0" anchor="ctr"/>
          <a:lstStyle/>
          <a:p>
            <a:pPr algn="ctr" fontAlgn="base"/>
            <a:r>
              <a:rPr lang="de-DE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rPr>
              <a:t>Performance, </a:t>
            </a:r>
          </a:p>
          <a:p>
            <a:pPr algn="ctr" fontAlgn="base"/>
            <a:r>
              <a:rPr lang="de-DE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rPr>
              <a:t>Properties </a:t>
            </a:r>
            <a:endParaRPr lang="en-US" sz="900" b="1" kern="0" dirty="0">
              <a:solidFill>
                <a:prstClr val="black">
                  <a:lumMod val="65000"/>
                  <a:lumOff val="35000"/>
                </a:prstClr>
              </a:solidFill>
              <a:latin typeface="Cambria" panose="02040503050406030204" pitchFamily="18" charset="0"/>
              <a:ea typeface="ヒラギノ角ゴ Pro W3"/>
              <a:cs typeface="Arial"/>
            </a:endParaRPr>
          </a:p>
        </p:txBody>
      </p:sp>
      <p:sp>
        <p:nvSpPr>
          <p:cNvPr id="70" name="Line 12"/>
          <p:cNvSpPr>
            <a:spLocks noChangeShapeType="1"/>
          </p:cNvSpPr>
          <p:nvPr/>
        </p:nvSpPr>
        <p:spPr bwMode="auto">
          <a:xfrm flipH="1">
            <a:off x="3473702" y="2829995"/>
            <a:ext cx="1" cy="274340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1" name="Line 13"/>
          <p:cNvSpPr>
            <a:spLocks noChangeShapeType="1"/>
          </p:cNvSpPr>
          <p:nvPr/>
        </p:nvSpPr>
        <p:spPr bwMode="auto">
          <a:xfrm flipH="1">
            <a:off x="3473703" y="4081636"/>
            <a:ext cx="1" cy="274340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2" name="Line 19"/>
          <p:cNvSpPr>
            <a:spLocks noChangeShapeType="1"/>
          </p:cNvSpPr>
          <p:nvPr/>
        </p:nvSpPr>
        <p:spPr bwMode="auto">
          <a:xfrm rot="5400000" flipH="1">
            <a:off x="3014482" y="3714399"/>
            <a:ext cx="0" cy="932356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3" name="Line 15"/>
          <p:cNvSpPr>
            <a:spLocks noChangeShapeType="1"/>
          </p:cNvSpPr>
          <p:nvPr/>
        </p:nvSpPr>
        <p:spPr bwMode="auto">
          <a:xfrm rot="5400000">
            <a:off x="2415743" y="2349664"/>
            <a:ext cx="0" cy="68461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 type="triangle" w="lg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4" name="Line 17"/>
          <p:cNvSpPr>
            <a:spLocks noChangeShapeType="1"/>
          </p:cNvSpPr>
          <p:nvPr/>
        </p:nvSpPr>
        <p:spPr bwMode="auto">
          <a:xfrm flipV="1">
            <a:off x="1351858" y="2830672"/>
            <a:ext cx="0" cy="57650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5" name="Line 12"/>
          <p:cNvSpPr>
            <a:spLocks noChangeShapeType="1"/>
          </p:cNvSpPr>
          <p:nvPr/>
        </p:nvSpPr>
        <p:spPr bwMode="auto">
          <a:xfrm flipH="1">
            <a:off x="3473702" y="2272965"/>
            <a:ext cx="1" cy="274340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6" name="Line 19"/>
          <p:cNvSpPr>
            <a:spLocks noChangeShapeType="1"/>
          </p:cNvSpPr>
          <p:nvPr/>
        </p:nvSpPr>
        <p:spPr bwMode="auto">
          <a:xfrm rot="5400000" flipH="1">
            <a:off x="3014482" y="2473083"/>
            <a:ext cx="0" cy="932356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7" name="Rectangle 22"/>
          <p:cNvSpPr>
            <a:spLocks noChangeArrowheads="1"/>
          </p:cNvSpPr>
          <p:nvPr/>
        </p:nvSpPr>
        <p:spPr bwMode="auto">
          <a:xfrm>
            <a:off x="524575" y="1701602"/>
            <a:ext cx="3993104" cy="3852286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grpSp>
        <p:nvGrpSpPr>
          <p:cNvPr id="78" name="Gruppieren 77"/>
          <p:cNvGrpSpPr/>
          <p:nvPr/>
        </p:nvGrpSpPr>
        <p:grpSpPr>
          <a:xfrm>
            <a:off x="616395" y="1797607"/>
            <a:ext cx="977451" cy="460712"/>
            <a:chOff x="5876337" y="4022292"/>
            <a:chExt cx="1414723" cy="711852"/>
          </a:xfrm>
        </p:grpSpPr>
        <p:pic>
          <p:nvPicPr>
            <p:cNvPr id="79" name="Picture 4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201" y="4022292"/>
              <a:ext cx="680859" cy="646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16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7" y="4022292"/>
              <a:ext cx="703694" cy="71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1" name="Gruppieren 8"/>
          <p:cNvGrpSpPr/>
          <p:nvPr/>
        </p:nvGrpSpPr>
        <p:grpSpPr>
          <a:xfrm>
            <a:off x="4185450" y="1705882"/>
            <a:ext cx="2488201" cy="3848006"/>
            <a:chOff x="3325866" y="1768315"/>
            <a:chExt cx="2027304" cy="3062765"/>
          </a:xfrm>
        </p:grpSpPr>
        <p:sp>
          <p:nvSpPr>
            <p:cNvPr id="82" name="Rectangle 22"/>
            <p:cNvSpPr>
              <a:spLocks noChangeArrowheads="1"/>
            </p:cNvSpPr>
            <p:nvPr/>
          </p:nvSpPr>
          <p:spPr bwMode="auto">
            <a:xfrm>
              <a:off x="3651748" y="1768315"/>
              <a:ext cx="1701422" cy="3062765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grpSp>
          <p:nvGrpSpPr>
            <p:cNvPr id="83" name="Gruppieren 6"/>
            <p:cNvGrpSpPr/>
            <p:nvPr/>
          </p:nvGrpSpPr>
          <p:grpSpPr>
            <a:xfrm>
              <a:off x="3325866" y="2886866"/>
              <a:ext cx="1846187" cy="760990"/>
              <a:chOff x="3325866" y="2886866"/>
              <a:chExt cx="1846187" cy="760990"/>
            </a:xfrm>
          </p:grpSpPr>
          <p:sp>
            <p:nvSpPr>
              <p:cNvPr id="84" name="Rectangle 64"/>
              <p:cNvSpPr>
                <a:spLocks noChangeArrowheads="1"/>
              </p:cNvSpPr>
              <p:nvPr/>
            </p:nvSpPr>
            <p:spPr bwMode="auto">
              <a:xfrm>
                <a:off x="3888887" y="3159477"/>
                <a:ext cx="1281600" cy="220790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lvl="0" algn="ctr">
                  <a:defRPr/>
                </a:pPr>
                <a:r>
                  <a:rPr lang="de-DE" sz="900" b="1" kern="0" dirty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rPr>
                  <a:t>Engineering Service 2</a:t>
                </a:r>
              </a:p>
            </p:txBody>
          </p:sp>
          <p:sp>
            <p:nvSpPr>
              <p:cNvPr id="85" name="Rectangle 65"/>
              <p:cNvSpPr>
                <a:spLocks noChangeArrowheads="1"/>
              </p:cNvSpPr>
              <p:nvPr/>
            </p:nvSpPr>
            <p:spPr bwMode="auto">
              <a:xfrm>
                <a:off x="3888888" y="3427066"/>
                <a:ext cx="1281600" cy="220790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lvl="0" algn="ctr">
                  <a:defRPr/>
                </a:pPr>
                <a:r>
                  <a:rPr lang="de-DE" sz="900" b="1" kern="0" dirty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rPr>
                  <a:t>Engineering Service n</a:t>
                </a:r>
              </a:p>
            </p:txBody>
          </p:sp>
          <p:sp>
            <p:nvSpPr>
              <p:cNvPr id="86" name="Line 67"/>
              <p:cNvSpPr>
                <a:spLocks noChangeShapeType="1"/>
              </p:cNvSpPr>
              <p:nvPr/>
            </p:nvSpPr>
            <p:spPr bwMode="auto">
              <a:xfrm rot="5400000" flipH="1">
                <a:off x="3608740" y="2713455"/>
                <a:ext cx="0" cy="565747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87" name="Line 68"/>
              <p:cNvSpPr>
                <a:spLocks noChangeShapeType="1"/>
              </p:cNvSpPr>
              <p:nvPr/>
            </p:nvSpPr>
            <p:spPr bwMode="auto">
              <a:xfrm rot="5400000" flipH="1">
                <a:off x="3607376" y="3255950"/>
                <a:ext cx="0" cy="563019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88" name="Rectangle 70"/>
              <p:cNvSpPr>
                <a:spLocks noChangeArrowheads="1"/>
              </p:cNvSpPr>
              <p:nvPr/>
            </p:nvSpPr>
            <p:spPr bwMode="auto">
              <a:xfrm>
                <a:off x="3888889" y="2886866"/>
                <a:ext cx="1283164" cy="224440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kern="0" dirty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rPr>
                  <a:t>Engineering Service</a:t>
                </a:r>
                <a:r>
                  <a: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rPr>
                  <a:t> 1</a:t>
                </a:r>
              </a:p>
            </p:txBody>
          </p:sp>
          <p:sp>
            <p:nvSpPr>
              <p:cNvPr id="89" name="Line 67"/>
              <p:cNvSpPr>
                <a:spLocks noChangeShapeType="1"/>
              </p:cNvSpPr>
              <p:nvPr/>
            </p:nvSpPr>
            <p:spPr bwMode="auto">
              <a:xfrm rot="5400000" flipH="1">
                <a:off x="3606121" y="2987106"/>
                <a:ext cx="2511" cy="563019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</p:grpSp>
      </p:grpSp>
      <p:sp>
        <p:nvSpPr>
          <p:cNvPr id="90" name="Rectangle 10"/>
          <p:cNvSpPr>
            <a:spLocks noChangeArrowheads="1"/>
          </p:cNvSpPr>
          <p:nvPr/>
        </p:nvSpPr>
        <p:spPr bwMode="auto">
          <a:xfrm>
            <a:off x="637149" y="2536109"/>
            <a:ext cx="1431307" cy="223292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  <a:ex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rPr>
              <a:t>Design Optimization</a:t>
            </a:r>
          </a:p>
        </p:txBody>
      </p:sp>
      <p:sp>
        <p:nvSpPr>
          <p:cNvPr id="91" name="Rectangle 9"/>
          <p:cNvSpPr>
            <a:spLocks noChangeArrowheads="1"/>
          </p:cNvSpPr>
          <p:nvPr/>
        </p:nvSpPr>
        <p:spPr bwMode="auto">
          <a:xfrm>
            <a:off x="2765007" y="5069591"/>
            <a:ext cx="1431307" cy="36183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rPr>
              <a:t>Assessment</a:t>
            </a:r>
          </a:p>
        </p:txBody>
      </p:sp>
      <p:sp>
        <p:nvSpPr>
          <p:cNvPr id="92" name="Line 13"/>
          <p:cNvSpPr>
            <a:spLocks noChangeShapeType="1"/>
          </p:cNvSpPr>
          <p:nvPr/>
        </p:nvSpPr>
        <p:spPr bwMode="auto">
          <a:xfrm>
            <a:off x="3500474" y="4799983"/>
            <a:ext cx="0" cy="26960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e-DE" sz="900" b="1" kern="0" dirty="0">
              <a:solidFill>
                <a:prstClr val="black"/>
              </a:solidFill>
              <a:latin typeface="Cambria" panose="02040503050406030204" pitchFamily="18" charset="0"/>
              <a:ea typeface="ヒラギノ角ゴ Pro W3"/>
              <a:cs typeface="Arial"/>
            </a:endParaRPr>
          </a:p>
        </p:txBody>
      </p:sp>
      <p:grpSp>
        <p:nvGrpSpPr>
          <p:cNvPr id="93" name="Gruppieren 2"/>
          <p:cNvGrpSpPr/>
          <p:nvPr/>
        </p:nvGrpSpPr>
        <p:grpSpPr>
          <a:xfrm>
            <a:off x="6748961" y="1705882"/>
            <a:ext cx="4975277" cy="3848006"/>
            <a:chOff x="4761361" y="1768315"/>
            <a:chExt cx="3960000" cy="3062765"/>
          </a:xfrm>
        </p:grpSpPr>
        <p:sp>
          <p:nvSpPr>
            <p:cNvPr id="94" name="Line 9"/>
            <p:cNvSpPr>
              <a:spLocks noChangeShapeType="1"/>
            </p:cNvSpPr>
            <p:nvPr/>
          </p:nvSpPr>
          <p:spPr bwMode="auto">
            <a:xfrm rot="2700000" flipH="1">
              <a:off x="4879444" y="3543326"/>
              <a:ext cx="387731" cy="129244"/>
            </a:xfrm>
            <a:prstGeom prst="line">
              <a:avLst/>
            </a:prstGeom>
            <a:noFill/>
            <a:ln w="38100" algn="ctr">
              <a:solidFill>
                <a:srgbClr val="5B5B5B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sp>
          <p:nvSpPr>
            <p:cNvPr id="95" name="Oval 13"/>
            <p:cNvSpPr>
              <a:spLocks noChangeArrowheads="1"/>
            </p:cNvSpPr>
            <p:nvPr/>
          </p:nvSpPr>
          <p:spPr bwMode="auto">
            <a:xfrm>
              <a:off x="5269331" y="3688977"/>
              <a:ext cx="292952" cy="293110"/>
            </a:xfrm>
            <a:prstGeom prst="ellipse">
              <a:avLst/>
            </a:prstGeom>
            <a:solidFill>
              <a:srgbClr val="A6585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96" name="Oval 13"/>
            <p:cNvSpPr>
              <a:spLocks noChangeArrowheads="1"/>
            </p:cNvSpPr>
            <p:nvPr/>
          </p:nvSpPr>
          <p:spPr bwMode="auto">
            <a:xfrm>
              <a:off x="5532374" y="3106796"/>
              <a:ext cx="293110" cy="293110"/>
            </a:xfrm>
            <a:prstGeom prst="ellipse">
              <a:avLst/>
            </a:prstGeom>
            <a:solidFill>
              <a:srgbClr val="A6585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97" name="Line 9"/>
            <p:cNvSpPr>
              <a:spLocks noChangeShapeType="1"/>
            </p:cNvSpPr>
            <p:nvPr/>
          </p:nvSpPr>
          <p:spPr bwMode="auto">
            <a:xfrm rot="10800000" flipH="1">
              <a:off x="4936455" y="3253351"/>
              <a:ext cx="517253" cy="0"/>
            </a:xfrm>
            <a:prstGeom prst="line">
              <a:avLst/>
            </a:prstGeom>
            <a:noFill/>
            <a:ln w="38100" algn="ctr">
              <a:solidFill>
                <a:srgbClr val="5B5B5B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sp>
          <p:nvSpPr>
            <p:cNvPr id="98" name="Line 9"/>
            <p:cNvSpPr>
              <a:spLocks noChangeShapeType="1"/>
            </p:cNvSpPr>
            <p:nvPr/>
          </p:nvSpPr>
          <p:spPr bwMode="auto">
            <a:xfrm rot="18900000" flipH="1" flipV="1">
              <a:off x="4848075" y="2825179"/>
              <a:ext cx="462306" cy="71406"/>
            </a:xfrm>
            <a:prstGeom prst="line">
              <a:avLst/>
            </a:prstGeom>
            <a:noFill/>
            <a:ln w="38100" algn="ctr">
              <a:solidFill>
                <a:srgbClr val="5B5B5B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sp>
          <p:nvSpPr>
            <p:cNvPr id="99" name="Oval 13"/>
            <p:cNvSpPr>
              <a:spLocks noChangeArrowheads="1"/>
            </p:cNvSpPr>
            <p:nvPr/>
          </p:nvSpPr>
          <p:spPr bwMode="auto">
            <a:xfrm>
              <a:off x="5269235" y="2440027"/>
              <a:ext cx="292976" cy="293110"/>
            </a:xfrm>
            <a:prstGeom prst="ellipse">
              <a:avLst/>
            </a:prstGeom>
            <a:solidFill>
              <a:srgbClr val="A6585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101" name="Rectangle 22"/>
            <p:cNvSpPr>
              <a:spLocks noChangeArrowheads="1"/>
            </p:cNvSpPr>
            <p:nvPr/>
          </p:nvSpPr>
          <p:spPr bwMode="auto">
            <a:xfrm>
              <a:off x="4761361" y="1768315"/>
              <a:ext cx="3960000" cy="3062765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grpSp>
          <p:nvGrpSpPr>
            <p:cNvPr id="102" name="Gruppieren 7"/>
            <p:cNvGrpSpPr/>
            <p:nvPr/>
          </p:nvGrpSpPr>
          <p:grpSpPr>
            <a:xfrm>
              <a:off x="4761361" y="1770842"/>
              <a:ext cx="2588083" cy="2201739"/>
              <a:chOff x="4761361" y="1770842"/>
              <a:chExt cx="2588083" cy="2201739"/>
            </a:xfrm>
          </p:grpSpPr>
          <p:sp>
            <p:nvSpPr>
              <p:cNvPr id="106" name="Scale txt"/>
              <p:cNvSpPr txBox="1">
                <a:spLocks/>
              </p:cNvSpPr>
              <p:nvPr/>
            </p:nvSpPr>
            <p:spPr>
              <a:xfrm>
                <a:off x="4761361" y="1770842"/>
                <a:ext cx="25880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ker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itchFamily="34" charset="0"/>
                    <a:ea typeface="+mn-ea"/>
                  </a:defRPr>
                </a:lvl1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ヒラギノ角ゴ Pro W3"/>
                    <a:cs typeface="Arial"/>
                  </a:rPr>
                  <a:t>Multi-</a:t>
                </a: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ヒラギノ角ゴ Pro W3"/>
                    <a:cs typeface="Arial"/>
                  </a:rPr>
                  <a:t>Disciplinary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ヒラギノ角ゴ Pro W3"/>
                    <a:cs typeface="Arial"/>
                  </a:rPr>
                  <a:t> Modelling</a:t>
                </a:r>
              </a:p>
            </p:txBody>
          </p:sp>
          <p:sp>
            <p:nvSpPr>
              <p:cNvPr id="107" name="Rectangle 6"/>
              <p:cNvSpPr>
                <a:spLocks noChangeArrowheads="1"/>
              </p:cNvSpPr>
              <p:nvPr/>
            </p:nvSpPr>
            <p:spPr bwMode="auto">
              <a:xfrm>
                <a:off x="5662143" y="3720420"/>
                <a:ext cx="804974" cy="252161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rPr>
                  <a:t>Loads</a:t>
                </a:r>
              </a:p>
            </p:txBody>
          </p:sp>
          <p:sp>
            <p:nvSpPr>
              <p:cNvPr id="108" name="Rectangle 6"/>
              <p:cNvSpPr>
                <a:spLocks noChangeArrowheads="1"/>
              </p:cNvSpPr>
              <p:nvPr/>
            </p:nvSpPr>
            <p:spPr bwMode="auto">
              <a:xfrm>
                <a:off x="5899204" y="3108735"/>
                <a:ext cx="803897" cy="252161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rPr>
                  <a:t>Aerodynamics</a:t>
                </a:r>
                <a:endParaRPr kumimoji="0" lang="de-DE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109" name="Rectangle 6"/>
              <p:cNvSpPr>
                <a:spLocks noChangeArrowheads="1"/>
              </p:cNvSpPr>
              <p:nvPr/>
            </p:nvSpPr>
            <p:spPr bwMode="auto">
              <a:xfrm>
                <a:off x="5637257" y="2460501"/>
                <a:ext cx="803897" cy="252161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rPr>
                  <a:t>Structure</a:t>
                </a:r>
                <a:endParaRPr kumimoji="0" lang="de-DE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</p:grpSp>
        <p:pic>
          <p:nvPicPr>
            <p:cNvPr id="103" name="Picture 24" descr="test0815009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12000" contras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480000">
              <a:off x="6648153" y="1932266"/>
              <a:ext cx="1819958" cy="998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Picture 23" descr="AVLloads1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480000">
              <a:off x="6888095" y="2724262"/>
              <a:ext cx="1780427" cy="910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22" descr="ESEL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7371" y="3510535"/>
              <a:ext cx="1818418" cy="949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575969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230740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2868233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1287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CPACS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parametric</a:t>
            </a:r>
            <a:r>
              <a:rPr lang="de-DE" dirty="0"/>
              <a:t>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11</a:t>
            </a:fld>
            <a:endParaRPr lang="en-GB" noProof="0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524575" y="1701602"/>
            <a:ext cx="11199663" cy="3852286"/>
            <a:chOff x="524575" y="1701602"/>
            <a:chExt cx="8914211" cy="3066172"/>
          </a:xfrm>
        </p:grpSpPr>
        <p:sp>
          <p:nvSpPr>
            <p:cNvPr id="58" name="Rectangle 10"/>
            <p:cNvSpPr>
              <a:spLocks noChangeArrowheads="1"/>
            </p:cNvSpPr>
            <p:nvPr/>
          </p:nvSpPr>
          <p:spPr bwMode="auto">
            <a:xfrm>
              <a:off x="620201" y="2379480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Optimization</a:t>
              </a:r>
            </a:p>
          </p:txBody>
        </p:sp>
        <p:sp>
          <p:nvSpPr>
            <p:cNvPr id="59" name="Rectangle 11"/>
            <p:cNvSpPr>
              <a:spLocks noChangeArrowheads="1"/>
            </p:cNvSpPr>
            <p:nvPr/>
          </p:nvSpPr>
          <p:spPr bwMode="auto">
            <a:xfrm>
              <a:off x="618138" y="3879288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 err="1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Sensitivity</a:t>
              </a:r>
              <a:endParaRPr lang="en-US" sz="900" b="1" kern="0" dirty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endParaRPr>
            </a:p>
          </p:txBody>
        </p:sp>
        <p:sp>
          <p:nvSpPr>
            <p:cNvPr id="60" name="Line 15"/>
            <p:cNvSpPr>
              <a:spLocks noChangeShapeType="1"/>
            </p:cNvSpPr>
            <p:nvPr/>
          </p:nvSpPr>
          <p:spPr bwMode="auto">
            <a:xfrm rot="5400000">
              <a:off x="2029823" y="3719299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 flipV="1">
              <a:off x="1183039" y="3279922"/>
              <a:ext cx="6776" cy="59936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2" name="Line 18"/>
            <p:cNvSpPr>
              <a:spLocks noChangeShapeType="1"/>
            </p:cNvSpPr>
            <p:nvPr/>
          </p:nvSpPr>
          <p:spPr bwMode="auto">
            <a:xfrm flipV="1">
              <a:off x="2135334" y="2675685"/>
              <a:ext cx="0" cy="101283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3" name="Text Box 21"/>
            <p:cNvSpPr txBox="1">
              <a:spLocks noChangeArrowheads="1"/>
            </p:cNvSpPr>
            <p:nvPr/>
          </p:nvSpPr>
          <p:spPr bwMode="auto">
            <a:xfrm rot="16200000">
              <a:off x="1320540" y="2775346"/>
              <a:ext cx="1534403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charset="0"/>
                  <a:ea typeface="ヒラギノ角ゴ Pro W3"/>
                  <a:cs typeface="Arial"/>
                </a:rPr>
                <a:t>Iteration </a:t>
              </a:r>
              <a:r>
                <a:rPr lang="de-DE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charset="0"/>
                  <a:ea typeface="ヒラギノ角ゴ Pro W3"/>
                  <a:cs typeface="Arial"/>
                  <a:sym typeface="Wingdings" panose="05000000000000000000" pitchFamily="2" charset="2"/>
                </a:rPr>
                <a:t> Synthesis</a:t>
              </a:r>
              <a:endParaRPr lang="de-DE" sz="80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ヒラギノ角ゴ Pro W3"/>
                <a:cs typeface="Arial"/>
              </a:endParaRPr>
            </a:p>
          </p:txBody>
        </p:sp>
        <p:sp>
          <p:nvSpPr>
            <p:cNvPr id="64" name="Rectangle 31"/>
            <p:cNvSpPr>
              <a:spLocks noChangeArrowheads="1"/>
            </p:cNvSpPr>
            <p:nvPr/>
          </p:nvSpPr>
          <p:spPr bwMode="auto">
            <a:xfrm>
              <a:off x="618138" y="3059133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Meta-Model</a:t>
              </a:r>
            </a:p>
          </p:txBody>
        </p:sp>
        <p:sp>
          <p:nvSpPr>
            <p:cNvPr id="65" name="Rectangle 2"/>
            <p:cNvSpPr>
              <a:spLocks noChangeArrowheads="1"/>
            </p:cNvSpPr>
            <p:nvPr/>
          </p:nvSpPr>
          <p:spPr bwMode="auto">
            <a:xfrm>
              <a:off x="2302279" y="2823560"/>
              <a:ext cx="1139228" cy="7609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Datenbank</a:t>
              </a:r>
            </a:p>
          </p:txBody>
        </p:sp>
        <p:sp>
          <p:nvSpPr>
            <p:cNvPr id="66" name="Rectangle 3"/>
            <p:cNvSpPr>
              <a:spLocks noChangeArrowheads="1"/>
            </p:cNvSpPr>
            <p:nvPr/>
          </p:nvSpPr>
          <p:spPr bwMode="auto">
            <a:xfrm>
              <a:off x="2307815" y="2826071"/>
              <a:ext cx="1139228" cy="760990"/>
            </a:xfrm>
            <a:prstGeom prst="rect">
              <a:avLst/>
            </a:prstGeom>
            <a:solidFill>
              <a:srgbClr val="A65858"/>
            </a:solidFill>
            <a:ln w="19050" algn="ctr">
              <a:solidFill>
                <a:sysClr val="windowText" lastClr="000000">
                  <a:lumMod val="65000"/>
                  <a:lumOff val="35000"/>
                </a:sysClr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MDA System</a:t>
              </a:r>
            </a:p>
          </p:txBody>
        </p:sp>
        <p:sp>
          <p:nvSpPr>
            <p:cNvPr id="67" name="Rectangle 6"/>
            <p:cNvSpPr>
              <a:spLocks noChangeArrowheads="1"/>
            </p:cNvSpPr>
            <p:nvPr/>
          </p:nvSpPr>
          <p:spPr bwMode="auto">
            <a:xfrm>
              <a:off x="2302279" y="1815422"/>
              <a:ext cx="1139228" cy="33413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Requirements</a:t>
              </a:r>
            </a:p>
          </p:txBody>
        </p:sp>
        <p:sp>
          <p:nvSpPr>
            <p:cNvPr id="68" name="Rectangle 7"/>
            <p:cNvSpPr>
              <a:spLocks noChangeArrowheads="1"/>
            </p:cNvSpPr>
            <p:nvPr/>
          </p:nvSpPr>
          <p:spPr bwMode="auto">
            <a:xfrm>
              <a:off x="2302279" y="2379479"/>
              <a:ext cx="1139228" cy="22079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en-US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Parameter</a:t>
              </a:r>
            </a:p>
          </p:txBody>
        </p:sp>
        <p:sp>
          <p:nvSpPr>
            <p:cNvPr id="69" name="Rectangle 9"/>
            <p:cNvSpPr>
              <a:spLocks noChangeArrowheads="1"/>
            </p:cNvSpPr>
            <p:nvPr/>
          </p:nvSpPr>
          <p:spPr bwMode="auto">
            <a:xfrm>
              <a:off x="2302279" y="3822619"/>
              <a:ext cx="1139228" cy="334129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Performance, </a:t>
              </a:r>
            </a:p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Properties </a:t>
              </a:r>
              <a:endPara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70" name="Line 12"/>
            <p:cNvSpPr>
              <a:spLocks noChangeShapeType="1"/>
            </p:cNvSpPr>
            <p:nvPr/>
          </p:nvSpPr>
          <p:spPr bwMode="auto">
            <a:xfrm flipH="1">
              <a:off x="2871890" y="259973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H="1">
              <a:off x="2871891" y="3595956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2" name="Line 19"/>
            <p:cNvSpPr>
              <a:spLocks noChangeShapeType="1"/>
            </p:cNvSpPr>
            <p:nvPr/>
          </p:nvSpPr>
          <p:spPr bwMode="auto">
            <a:xfrm rot="5400000" flipH="1">
              <a:off x="2506381" y="3303659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3" name="Line 15"/>
            <p:cNvSpPr>
              <a:spLocks noChangeShapeType="1"/>
            </p:cNvSpPr>
            <p:nvPr/>
          </p:nvSpPr>
          <p:spPr bwMode="auto">
            <a:xfrm rot="5400000">
              <a:off x="2029823" y="2217418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 type="triangle" w="lg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4" name="Line 17"/>
            <p:cNvSpPr>
              <a:spLocks noChangeShapeType="1"/>
            </p:cNvSpPr>
            <p:nvPr/>
          </p:nvSpPr>
          <p:spPr bwMode="auto">
            <a:xfrm flipV="1">
              <a:off x="1183039" y="2600269"/>
              <a:ext cx="0" cy="458863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5" name="Line 12"/>
            <p:cNvSpPr>
              <a:spLocks noChangeShapeType="1"/>
            </p:cNvSpPr>
            <p:nvPr/>
          </p:nvSpPr>
          <p:spPr bwMode="auto">
            <a:xfrm flipH="1">
              <a:off x="2871890" y="215637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6" name="Line 19"/>
            <p:cNvSpPr>
              <a:spLocks noChangeShapeType="1"/>
            </p:cNvSpPr>
            <p:nvPr/>
          </p:nvSpPr>
          <p:spPr bwMode="auto">
            <a:xfrm rot="5400000" flipH="1">
              <a:off x="2506381" y="2315651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7" name="Rectangle 22"/>
            <p:cNvSpPr>
              <a:spLocks noChangeArrowheads="1"/>
            </p:cNvSpPr>
            <p:nvPr/>
          </p:nvSpPr>
          <p:spPr bwMode="auto">
            <a:xfrm>
              <a:off x="524575" y="1701602"/>
              <a:ext cx="3178254" cy="3066172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grpSp>
          <p:nvGrpSpPr>
            <p:cNvPr id="78" name="Gruppieren 77"/>
            <p:cNvGrpSpPr/>
            <p:nvPr/>
          </p:nvGrpSpPr>
          <p:grpSpPr>
            <a:xfrm>
              <a:off x="597658" y="1778016"/>
              <a:ext cx="777988" cy="366697"/>
              <a:chOff x="5876337" y="4022292"/>
              <a:chExt cx="1414723" cy="711852"/>
            </a:xfrm>
          </p:grpSpPr>
          <p:pic>
            <p:nvPicPr>
              <p:cNvPr id="79" name="Picture 4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0201" y="4022292"/>
                <a:ext cx="680859" cy="646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Picture 16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337" y="4022292"/>
                <a:ext cx="703694" cy="711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1" name="Gruppieren 8"/>
            <p:cNvGrpSpPr/>
            <p:nvPr/>
          </p:nvGrpSpPr>
          <p:grpSpPr>
            <a:xfrm>
              <a:off x="3438396" y="1705009"/>
              <a:ext cx="1980448" cy="3062765"/>
              <a:chOff x="3325866" y="1768315"/>
              <a:chExt cx="2027304" cy="3062765"/>
            </a:xfrm>
          </p:grpSpPr>
          <p:sp>
            <p:nvSpPr>
              <p:cNvPr id="82" name="Rectangle 22"/>
              <p:cNvSpPr>
                <a:spLocks noChangeArrowheads="1"/>
              </p:cNvSpPr>
              <p:nvPr/>
            </p:nvSpPr>
            <p:spPr bwMode="auto">
              <a:xfrm>
                <a:off x="3651748" y="1768315"/>
                <a:ext cx="1701422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grpSp>
            <p:nvGrpSpPr>
              <p:cNvPr id="83" name="Gruppieren 6"/>
              <p:cNvGrpSpPr/>
              <p:nvPr/>
            </p:nvGrpSpPr>
            <p:grpSpPr>
              <a:xfrm>
                <a:off x="3325866" y="2886866"/>
                <a:ext cx="1846187" cy="760990"/>
                <a:chOff x="3325866" y="2886866"/>
                <a:chExt cx="1846187" cy="760990"/>
              </a:xfrm>
            </p:grpSpPr>
            <p:sp>
              <p:nvSpPr>
                <p:cNvPr id="84" name="Rectangle 64"/>
                <p:cNvSpPr>
                  <a:spLocks noChangeArrowheads="1"/>
                </p:cNvSpPr>
                <p:nvPr/>
              </p:nvSpPr>
              <p:spPr bwMode="auto">
                <a:xfrm>
                  <a:off x="3888887" y="3159477"/>
                  <a:ext cx="1281600" cy="22079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lang="de-DE" sz="900" b="1" kern="0" dirty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 2</a:t>
                  </a:r>
                </a:p>
              </p:txBody>
            </p:sp>
            <p:sp>
              <p:nvSpPr>
                <p:cNvPr id="85" name="Rectangle 65"/>
                <p:cNvSpPr>
                  <a:spLocks noChangeArrowheads="1"/>
                </p:cNvSpPr>
                <p:nvPr/>
              </p:nvSpPr>
              <p:spPr bwMode="auto">
                <a:xfrm>
                  <a:off x="3888888" y="3427066"/>
                  <a:ext cx="1281600" cy="22079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lang="de-DE" sz="900" b="1" kern="0" dirty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 n</a:t>
                  </a:r>
                </a:p>
              </p:txBody>
            </p:sp>
            <p:sp>
              <p:nvSpPr>
                <p:cNvPr id="86" name="Line 67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8740" y="2713455"/>
                  <a:ext cx="0" cy="565747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7" name="Line 68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7376" y="3255950"/>
                  <a:ext cx="0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8" name="Rectangle 70"/>
                <p:cNvSpPr>
                  <a:spLocks noChangeArrowheads="1"/>
                </p:cNvSpPr>
                <p:nvPr/>
              </p:nvSpPr>
              <p:spPr bwMode="auto">
                <a:xfrm>
                  <a:off x="3888889" y="2886866"/>
                  <a:ext cx="1283164" cy="22444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900" b="1" kern="0" dirty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</a:t>
                  </a:r>
                  <a:r>
                    <a:rPr kumimoji="0" lang="de-DE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 1</a:t>
                  </a:r>
                </a:p>
              </p:txBody>
            </p:sp>
            <p:sp>
              <p:nvSpPr>
                <p:cNvPr id="89" name="Line 67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6121" y="2987106"/>
                  <a:ext cx="2511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</p:grpSp>
        </p:grpSp>
        <p:sp>
          <p:nvSpPr>
            <p:cNvPr id="90" name="Rectangle 10"/>
            <p:cNvSpPr>
              <a:spLocks noChangeArrowheads="1"/>
            </p:cNvSpPr>
            <p:nvPr/>
          </p:nvSpPr>
          <p:spPr bwMode="auto">
            <a:xfrm>
              <a:off x="614177" y="2365816"/>
              <a:ext cx="1139228" cy="17772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Design Optimization</a:t>
              </a:r>
            </a:p>
          </p:txBody>
        </p:sp>
        <p:sp>
          <p:nvSpPr>
            <p:cNvPr id="91" name="Rectangle 9"/>
            <p:cNvSpPr>
              <a:spLocks noChangeArrowheads="1"/>
            </p:cNvSpPr>
            <p:nvPr/>
          </p:nvSpPr>
          <p:spPr bwMode="auto">
            <a:xfrm>
              <a:off x="2307815" y="4382305"/>
              <a:ext cx="1139228" cy="28800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Assessment</a:t>
              </a:r>
            </a:p>
          </p:txBody>
        </p:sp>
        <p:sp>
          <p:nvSpPr>
            <p:cNvPr id="92" name="Line 13"/>
            <p:cNvSpPr>
              <a:spLocks noChangeShapeType="1"/>
            </p:cNvSpPr>
            <p:nvPr/>
          </p:nvSpPr>
          <p:spPr bwMode="auto">
            <a:xfrm>
              <a:off x="2893199" y="4167714"/>
              <a:ext cx="0" cy="214591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de-DE" sz="900" b="1" kern="0" dirty="0">
                <a:solidFill>
                  <a:prstClr val="black"/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grpSp>
          <p:nvGrpSpPr>
            <p:cNvPr id="93" name="Gruppieren 2"/>
            <p:cNvGrpSpPr/>
            <p:nvPr/>
          </p:nvGrpSpPr>
          <p:grpSpPr>
            <a:xfrm>
              <a:off x="5478786" y="1705009"/>
              <a:ext cx="3960000" cy="3062765"/>
              <a:chOff x="4761361" y="1768315"/>
              <a:chExt cx="3960000" cy="3062765"/>
            </a:xfrm>
          </p:grpSpPr>
          <p:sp>
            <p:nvSpPr>
              <p:cNvPr id="94" name="Line 9"/>
              <p:cNvSpPr>
                <a:spLocks noChangeShapeType="1"/>
              </p:cNvSpPr>
              <p:nvPr/>
            </p:nvSpPr>
            <p:spPr bwMode="auto">
              <a:xfrm rot="2700000" flipH="1">
                <a:off x="4879444" y="3543326"/>
                <a:ext cx="387731" cy="129244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5" name="Oval 13"/>
              <p:cNvSpPr>
                <a:spLocks noChangeArrowheads="1"/>
              </p:cNvSpPr>
              <p:nvPr/>
            </p:nvSpPr>
            <p:spPr bwMode="auto">
              <a:xfrm>
                <a:off x="5269331" y="3688977"/>
                <a:ext cx="292952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96" name="Oval 13"/>
              <p:cNvSpPr>
                <a:spLocks noChangeArrowheads="1"/>
              </p:cNvSpPr>
              <p:nvPr/>
            </p:nvSpPr>
            <p:spPr bwMode="auto">
              <a:xfrm>
                <a:off x="5532374" y="3106796"/>
                <a:ext cx="293110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97" name="Line 9"/>
              <p:cNvSpPr>
                <a:spLocks noChangeShapeType="1"/>
              </p:cNvSpPr>
              <p:nvPr/>
            </p:nvSpPr>
            <p:spPr bwMode="auto">
              <a:xfrm rot="10800000" flipH="1">
                <a:off x="4936455" y="3253351"/>
                <a:ext cx="517253" cy="0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8" name="Line 9"/>
              <p:cNvSpPr>
                <a:spLocks noChangeShapeType="1"/>
              </p:cNvSpPr>
              <p:nvPr/>
            </p:nvSpPr>
            <p:spPr bwMode="auto">
              <a:xfrm rot="18900000" flipH="1" flipV="1">
                <a:off x="4848075" y="2825179"/>
                <a:ext cx="462306" cy="71406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9" name="Oval 13"/>
              <p:cNvSpPr>
                <a:spLocks noChangeArrowheads="1"/>
              </p:cNvSpPr>
              <p:nvPr/>
            </p:nvSpPr>
            <p:spPr bwMode="auto">
              <a:xfrm>
                <a:off x="5269235" y="2440027"/>
                <a:ext cx="292976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101" name="Rectangle 22"/>
              <p:cNvSpPr>
                <a:spLocks noChangeArrowheads="1"/>
              </p:cNvSpPr>
              <p:nvPr/>
            </p:nvSpPr>
            <p:spPr bwMode="auto">
              <a:xfrm>
                <a:off x="4761361" y="1768315"/>
                <a:ext cx="3960000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grpSp>
            <p:nvGrpSpPr>
              <p:cNvPr id="102" name="Gruppieren 7"/>
              <p:cNvGrpSpPr/>
              <p:nvPr/>
            </p:nvGrpSpPr>
            <p:grpSpPr>
              <a:xfrm>
                <a:off x="4761361" y="1770842"/>
                <a:ext cx="2588083" cy="2201739"/>
                <a:chOff x="4761361" y="1770842"/>
                <a:chExt cx="2588083" cy="2201739"/>
              </a:xfrm>
            </p:grpSpPr>
            <p:sp>
              <p:nvSpPr>
                <p:cNvPr id="106" name="Scale txt"/>
                <p:cNvSpPr txBox="1">
                  <a:spLocks/>
                </p:cNvSpPr>
                <p:nvPr/>
              </p:nvSpPr>
              <p:spPr>
                <a:xfrm>
                  <a:off x="4761361" y="1770842"/>
                  <a:ext cx="2588083" cy="244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kern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ea typeface="+mn-ea"/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Multi-</a:t>
                  </a: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Fidelity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 Modelling</a:t>
                  </a:r>
                </a:p>
              </p:txBody>
            </p:sp>
            <p:sp>
              <p:nvSpPr>
                <p:cNvPr id="107" name="Rectangle 6"/>
                <p:cNvSpPr>
                  <a:spLocks noChangeArrowheads="1"/>
                </p:cNvSpPr>
                <p:nvPr/>
              </p:nvSpPr>
              <p:spPr bwMode="auto">
                <a:xfrm>
                  <a:off x="5662143" y="3720420"/>
                  <a:ext cx="804974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Euler</a:t>
                  </a:r>
                </a:p>
              </p:txBody>
            </p:sp>
            <p:sp>
              <p:nvSpPr>
                <p:cNvPr id="108" name="Rectangle 6"/>
                <p:cNvSpPr>
                  <a:spLocks noChangeArrowheads="1"/>
                </p:cNvSpPr>
                <p:nvPr/>
              </p:nvSpPr>
              <p:spPr bwMode="auto">
                <a:xfrm>
                  <a:off x="5899204" y="3108735"/>
                  <a:ext cx="803897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900" b="1" kern="0" dirty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3D Panel</a:t>
                  </a:r>
                  <a:endPara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109" name="Rectangle 6"/>
                <p:cNvSpPr>
                  <a:spLocks noChangeArrowheads="1"/>
                </p:cNvSpPr>
                <p:nvPr/>
              </p:nvSpPr>
              <p:spPr bwMode="auto">
                <a:xfrm>
                  <a:off x="5637257" y="2460501"/>
                  <a:ext cx="803897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Lifting_Line</a:t>
                  </a:r>
                  <a:endPara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</p:grpSp>
        </p:grpSp>
      </p:grp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575969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230740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2868233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0" name="Fig Fidelity"/>
          <p:cNvGrpSpPr/>
          <p:nvPr/>
        </p:nvGrpSpPr>
        <p:grpSpPr>
          <a:xfrm>
            <a:off x="9596674" y="1814358"/>
            <a:ext cx="1830698" cy="3343628"/>
            <a:chOff x="8490767" y="2148253"/>
            <a:chExt cx="1196023" cy="2471242"/>
          </a:xfrm>
        </p:grpSpPr>
        <p:pic>
          <p:nvPicPr>
            <p:cNvPr id="114" name="Picture 3" descr="VSAmob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2" t="3987" r="1929" b="5600"/>
            <a:stretch>
              <a:fillRect/>
            </a:stretch>
          </p:blipFill>
          <p:spPr bwMode="auto">
            <a:xfrm>
              <a:off x="8490767" y="2908482"/>
              <a:ext cx="1181393" cy="979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" name="Picture 2" descr="LILImob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98" t="2667" r="703" b="6918"/>
            <a:stretch>
              <a:fillRect/>
            </a:stretch>
          </p:blipFill>
          <p:spPr bwMode="auto">
            <a:xfrm>
              <a:off x="8490767" y="2148253"/>
              <a:ext cx="1196023" cy="979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" name="Picture 4" descr="EDGEmob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2" t="3987" r="1929" b="8267"/>
            <a:stretch>
              <a:fillRect/>
            </a:stretch>
          </p:blipFill>
          <p:spPr bwMode="auto">
            <a:xfrm>
              <a:off x="8490768" y="3668711"/>
              <a:ext cx="1181393" cy="9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437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CPACS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parametric</a:t>
            </a:r>
            <a:r>
              <a:rPr lang="de-DE" dirty="0"/>
              <a:t>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12</a:t>
            </a:fld>
            <a:endParaRPr lang="en-GB" noProof="0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524575" y="1701602"/>
            <a:ext cx="11199663" cy="3852286"/>
            <a:chOff x="524575" y="1701602"/>
            <a:chExt cx="8914211" cy="3066172"/>
          </a:xfrm>
        </p:grpSpPr>
        <p:sp>
          <p:nvSpPr>
            <p:cNvPr id="58" name="Rectangle 10"/>
            <p:cNvSpPr>
              <a:spLocks noChangeArrowheads="1"/>
            </p:cNvSpPr>
            <p:nvPr/>
          </p:nvSpPr>
          <p:spPr bwMode="auto">
            <a:xfrm>
              <a:off x="620201" y="2379480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Optimization</a:t>
              </a:r>
            </a:p>
          </p:txBody>
        </p:sp>
        <p:sp>
          <p:nvSpPr>
            <p:cNvPr id="59" name="Rectangle 11"/>
            <p:cNvSpPr>
              <a:spLocks noChangeArrowheads="1"/>
            </p:cNvSpPr>
            <p:nvPr/>
          </p:nvSpPr>
          <p:spPr bwMode="auto">
            <a:xfrm>
              <a:off x="618138" y="3879288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 err="1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Sensitivity</a:t>
              </a:r>
              <a:endParaRPr lang="en-US" sz="900" b="1" kern="0" dirty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endParaRPr>
            </a:p>
          </p:txBody>
        </p:sp>
        <p:sp>
          <p:nvSpPr>
            <p:cNvPr id="60" name="Line 15"/>
            <p:cNvSpPr>
              <a:spLocks noChangeShapeType="1"/>
            </p:cNvSpPr>
            <p:nvPr/>
          </p:nvSpPr>
          <p:spPr bwMode="auto">
            <a:xfrm rot="5400000">
              <a:off x="2029823" y="3719299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 flipV="1">
              <a:off x="1183039" y="3279922"/>
              <a:ext cx="6776" cy="59936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2" name="Line 18"/>
            <p:cNvSpPr>
              <a:spLocks noChangeShapeType="1"/>
            </p:cNvSpPr>
            <p:nvPr/>
          </p:nvSpPr>
          <p:spPr bwMode="auto">
            <a:xfrm flipV="1">
              <a:off x="2135334" y="2675685"/>
              <a:ext cx="0" cy="101283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3" name="Text Box 21"/>
            <p:cNvSpPr txBox="1">
              <a:spLocks noChangeArrowheads="1"/>
            </p:cNvSpPr>
            <p:nvPr/>
          </p:nvSpPr>
          <p:spPr bwMode="auto">
            <a:xfrm rot="16200000">
              <a:off x="1320540" y="2775346"/>
              <a:ext cx="1534403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charset="0"/>
                  <a:ea typeface="ヒラギノ角ゴ Pro W3"/>
                  <a:cs typeface="Arial"/>
                </a:rPr>
                <a:t>Iteration </a:t>
              </a:r>
              <a:r>
                <a:rPr lang="de-DE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charset="0"/>
                  <a:ea typeface="ヒラギノ角ゴ Pro W3"/>
                  <a:cs typeface="Arial"/>
                  <a:sym typeface="Wingdings" panose="05000000000000000000" pitchFamily="2" charset="2"/>
                </a:rPr>
                <a:t> Synthesis</a:t>
              </a:r>
              <a:endParaRPr lang="de-DE" sz="80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ヒラギノ角ゴ Pro W3"/>
                <a:cs typeface="Arial"/>
              </a:endParaRPr>
            </a:p>
          </p:txBody>
        </p:sp>
        <p:sp>
          <p:nvSpPr>
            <p:cNvPr id="64" name="Rectangle 31"/>
            <p:cNvSpPr>
              <a:spLocks noChangeArrowheads="1"/>
            </p:cNvSpPr>
            <p:nvPr/>
          </p:nvSpPr>
          <p:spPr bwMode="auto">
            <a:xfrm>
              <a:off x="618138" y="3059133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Meta-Model</a:t>
              </a:r>
            </a:p>
          </p:txBody>
        </p:sp>
        <p:sp>
          <p:nvSpPr>
            <p:cNvPr id="65" name="Rectangle 2"/>
            <p:cNvSpPr>
              <a:spLocks noChangeArrowheads="1"/>
            </p:cNvSpPr>
            <p:nvPr/>
          </p:nvSpPr>
          <p:spPr bwMode="auto">
            <a:xfrm>
              <a:off x="2302279" y="2823560"/>
              <a:ext cx="1139228" cy="7609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Datenbank</a:t>
              </a:r>
            </a:p>
          </p:txBody>
        </p:sp>
        <p:sp>
          <p:nvSpPr>
            <p:cNvPr id="66" name="Rectangle 3"/>
            <p:cNvSpPr>
              <a:spLocks noChangeArrowheads="1"/>
            </p:cNvSpPr>
            <p:nvPr/>
          </p:nvSpPr>
          <p:spPr bwMode="auto">
            <a:xfrm>
              <a:off x="2307815" y="2826071"/>
              <a:ext cx="1139228" cy="760990"/>
            </a:xfrm>
            <a:prstGeom prst="rect">
              <a:avLst/>
            </a:prstGeom>
            <a:solidFill>
              <a:srgbClr val="A65858"/>
            </a:solidFill>
            <a:ln w="19050" algn="ctr">
              <a:solidFill>
                <a:sysClr val="windowText" lastClr="000000">
                  <a:lumMod val="65000"/>
                  <a:lumOff val="35000"/>
                </a:sysClr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MDA System</a:t>
              </a:r>
            </a:p>
          </p:txBody>
        </p:sp>
        <p:sp>
          <p:nvSpPr>
            <p:cNvPr id="67" name="Rectangle 6"/>
            <p:cNvSpPr>
              <a:spLocks noChangeArrowheads="1"/>
            </p:cNvSpPr>
            <p:nvPr/>
          </p:nvSpPr>
          <p:spPr bwMode="auto">
            <a:xfrm>
              <a:off x="2302279" y="1815422"/>
              <a:ext cx="1139228" cy="33413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Requirements</a:t>
              </a:r>
            </a:p>
          </p:txBody>
        </p:sp>
        <p:sp>
          <p:nvSpPr>
            <p:cNvPr id="68" name="Rectangle 7"/>
            <p:cNvSpPr>
              <a:spLocks noChangeArrowheads="1"/>
            </p:cNvSpPr>
            <p:nvPr/>
          </p:nvSpPr>
          <p:spPr bwMode="auto">
            <a:xfrm>
              <a:off x="2302279" y="2379479"/>
              <a:ext cx="1139228" cy="22079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en-US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Parameter</a:t>
              </a:r>
            </a:p>
          </p:txBody>
        </p:sp>
        <p:sp>
          <p:nvSpPr>
            <p:cNvPr id="69" name="Rectangle 9"/>
            <p:cNvSpPr>
              <a:spLocks noChangeArrowheads="1"/>
            </p:cNvSpPr>
            <p:nvPr/>
          </p:nvSpPr>
          <p:spPr bwMode="auto">
            <a:xfrm>
              <a:off x="2302279" y="3822619"/>
              <a:ext cx="1139228" cy="334129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Performance, </a:t>
              </a:r>
            </a:p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Properties </a:t>
              </a:r>
              <a:endPara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70" name="Line 12"/>
            <p:cNvSpPr>
              <a:spLocks noChangeShapeType="1"/>
            </p:cNvSpPr>
            <p:nvPr/>
          </p:nvSpPr>
          <p:spPr bwMode="auto">
            <a:xfrm flipH="1">
              <a:off x="2871890" y="259973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H="1">
              <a:off x="2871891" y="3595956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2" name="Line 19"/>
            <p:cNvSpPr>
              <a:spLocks noChangeShapeType="1"/>
            </p:cNvSpPr>
            <p:nvPr/>
          </p:nvSpPr>
          <p:spPr bwMode="auto">
            <a:xfrm rot="5400000" flipH="1">
              <a:off x="2506381" y="3303659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3" name="Line 15"/>
            <p:cNvSpPr>
              <a:spLocks noChangeShapeType="1"/>
            </p:cNvSpPr>
            <p:nvPr/>
          </p:nvSpPr>
          <p:spPr bwMode="auto">
            <a:xfrm rot="5400000">
              <a:off x="2029823" y="2217418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 type="triangle" w="lg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4" name="Line 17"/>
            <p:cNvSpPr>
              <a:spLocks noChangeShapeType="1"/>
            </p:cNvSpPr>
            <p:nvPr/>
          </p:nvSpPr>
          <p:spPr bwMode="auto">
            <a:xfrm flipV="1">
              <a:off x="1183039" y="2600269"/>
              <a:ext cx="0" cy="458863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5" name="Line 12"/>
            <p:cNvSpPr>
              <a:spLocks noChangeShapeType="1"/>
            </p:cNvSpPr>
            <p:nvPr/>
          </p:nvSpPr>
          <p:spPr bwMode="auto">
            <a:xfrm flipH="1">
              <a:off x="2871890" y="215637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6" name="Line 19"/>
            <p:cNvSpPr>
              <a:spLocks noChangeShapeType="1"/>
            </p:cNvSpPr>
            <p:nvPr/>
          </p:nvSpPr>
          <p:spPr bwMode="auto">
            <a:xfrm rot="5400000" flipH="1">
              <a:off x="2506381" y="2315651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7" name="Rectangle 22"/>
            <p:cNvSpPr>
              <a:spLocks noChangeArrowheads="1"/>
            </p:cNvSpPr>
            <p:nvPr/>
          </p:nvSpPr>
          <p:spPr bwMode="auto">
            <a:xfrm>
              <a:off x="524575" y="1701602"/>
              <a:ext cx="3178254" cy="3066172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grpSp>
          <p:nvGrpSpPr>
            <p:cNvPr id="78" name="Gruppieren 77"/>
            <p:cNvGrpSpPr/>
            <p:nvPr/>
          </p:nvGrpSpPr>
          <p:grpSpPr>
            <a:xfrm>
              <a:off x="597658" y="1778016"/>
              <a:ext cx="777988" cy="366697"/>
              <a:chOff x="5876337" y="4022292"/>
              <a:chExt cx="1414723" cy="711852"/>
            </a:xfrm>
          </p:grpSpPr>
          <p:pic>
            <p:nvPicPr>
              <p:cNvPr id="79" name="Picture 4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0201" y="4022292"/>
                <a:ext cx="680859" cy="646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Picture 16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337" y="4022292"/>
                <a:ext cx="703694" cy="711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1" name="Gruppieren 8"/>
            <p:cNvGrpSpPr/>
            <p:nvPr/>
          </p:nvGrpSpPr>
          <p:grpSpPr>
            <a:xfrm>
              <a:off x="3438396" y="1705009"/>
              <a:ext cx="1980448" cy="3062765"/>
              <a:chOff x="3325866" y="1768315"/>
              <a:chExt cx="2027304" cy="3062765"/>
            </a:xfrm>
          </p:grpSpPr>
          <p:sp>
            <p:nvSpPr>
              <p:cNvPr id="82" name="Rectangle 22"/>
              <p:cNvSpPr>
                <a:spLocks noChangeArrowheads="1"/>
              </p:cNvSpPr>
              <p:nvPr/>
            </p:nvSpPr>
            <p:spPr bwMode="auto">
              <a:xfrm>
                <a:off x="3651748" y="1768315"/>
                <a:ext cx="1701422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grpSp>
            <p:nvGrpSpPr>
              <p:cNvPr id="83" name="Gruppieren 6"/>
              <p:cNvGrpSpPr/>
              <p:nvPr/>
            </p:nvGrpSpPr>
            <p:grpSpPr>
              <a:xfrm>
                <a:off x="3325866" y="2886866"/>
                <a:ext cx="1846187" cy="760990"/>
                <a:chOff x="3325866" y="2886866"/>
                <a:chExt cx="1846187" cy="760990"/>
              </a:xfrm>
            </p:grpSpPr>
            <p:sp>
              <p:nvSpPr>
                <p:cNvPr id="84" name="Rectangle 64"/>
                <p:cNvSpPr>
                  <a:spLocks noChangeArrowheads="1"/>
                </p:cNvSpPr>
                <p:nvPr/>
              </p:nvSpPr>
              <p:spPr bwMode="auto">
                <a:xfrm>
                  <a:off x="3888887" y="3159477"/>
                  <a:ext cx="1281600" cy="22079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lang="de-DE" sz="900" b="1" kern="0" dirty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 2</a:t>
                  </a:r>
                </a:p>
              </p:txBody>
            </p:sp>
            <p:sp>
              <p:nvSpPr>
                <p:cNvPr id="85" name="Rectangle 65"/>
                <p:cNvSpPr>
                  <a:spLocks noChangeArrowheads="1"/>
                </p:cNvSpPr>
                <p:nvPr/>
              </p:nvSpPr>
              <p:spPr bwMode="auto">
                <a:xfrm>
                  <a:off x="3888888" y="3427066"/>
                  <a:ext cx="1281600" cy="22079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lang="de-DE" sz="900" b="1" kern="0" dirty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 n</a:t>
                  </a:r>
                </a:p>
              </p:txBody>
            </p:sp>
            <p:sp>
              <p:nvSpPr>
                <p:cNvPr id="86" name="Line 67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8740" y="2713455"/>
                  <a:ext cx="0" cy="565747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7" name="Line 68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7376" y="3255950"/>
                  <a:ext cx="0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8" name="Rectangle 70"/>
                <p:cNvSpPr>
                  <a:spLocks noChangeArrowheads="1"/>
                </p:cNvSpPr>
                <p:nvPr/>
              </p:nvSpPr>
              <p:spPr bwMode="auto">
                <a:xfrm>
                  <a:off x="3888889" y="2886866"/>
                  <a:ext cx="1283164" cy="22444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900" b="1" kern="0" dirty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</a:t>
                  </a:r>
                  <a:r>
                    <a:rPr kumimoji="0" lang="de-DE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 1</a:t>
                  </a:r>
                </a:p>
              </p:txBody>
            </p:sp>
            <p:sp>
              <p:nvSpPr>
                <p:cNvPr id="89" name="Line 67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6121" y="2987106"/>
                  <a:ext cx="2511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</p:grpSp>
        </p:grpSp>
        <p:sp>
          <p:nvSpPr>
            <p:cNvPr id="90" name="Rectangle 10"/>
            <p:cNvSpPr>
              <a:spLocks noChangeArrowheads="1"/>
            </p:cNvSpPr>
            <p:nvPr/>
          </p:nvSpPr>
          <p:spPr bwMode="auto">
            <a:xfrm>
              <a:off x="614177" y="2365816"/>
              <a:ext cx="1139228" cy="17772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Design Optimization</a:t>
              </a:r>
            </a:p>
          </p:txBody>
        </p:sp>
        <p:sp>
          <p:nvSpPr>
            <p:cNvPr id="91" name="Rectangle 9"/>
            <p:cNvSpPr>
              <a:spLocks noChangeArrowheads="1"/>
            </p:cNvSpPr>
            <p:nvPr/>
          </p:nvSpPr>
          <p:spPr bwMode="auto">
            <a:xfrm>
              <a:off x="2307815" y="4382305"/>
              <a:ext cx="1139228" cy="28800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Assessment</a:t>
              </a:r>
            </a:p>
          </p:txBody>
        </p:sp>
        <p:sp>
          <p:nvSpPr>
            <p:cNvPr id="92" name="Line 13"/>
            <p:cNvSpPr>
              <a:spLocks noChangeShapeType="1"/>
            </p:cNvSpPr>
            <p:nvPr/>
          </p:nvSpPr>
          <p:spPr bwMode="auto">
            <a:xfrm>
              <a:off x="2893199" y="4167714"/>
              <a:ext cx="0" cy="214591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de-DE" sz="900" b="1" kern="0" dirty="0">
                <a:solidFill>
                  <a:prstClr val="black"/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grpSp>
          <p:nvGrpSpPr>
            <p:cNvPr id="93" name="Gruppieren 2"/>
            <p:cNvGrpSpPr/>
            <p:nvPr/>
          </p:nvGrpSpPr>
          <p:grpSpPr>
            <a:xfrm>
              <a:off x="5478786" y="1705009"/>
              <a:ext cx="3960000" cy="3062765"/>
              <a:chOff x="4761361" y="1768315"/>
              <a:chExt cx="3960000" cy="3062765"/>
            </a:xfrm>
          </p:grpSpPr>
          <p:sp>
            <p:nvSpPr>
              <p:cNvPr id="94" name="Line 9"/>
              <p:cNvSpPr>
                <a:spLocks noChangeShapeType="1"/>
              </p:cNvSpPr>
              <p:nvPr/>
            </p:nvSpPr>
            <p:spPr bwMode="auto">
              <a:xfrm rot="2700000" flipH="1">
                <a:off x="4879444" y="3543326"/>
                <a:ext cx="387731" cy="129244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5" name="Oval 13"/>
              <p:cNvSpPr>
                <a:spLocks noChangeArrowheads="1"/>
              </p:cNvSpPr>
              <p:nvPr/>
            </p:nvSpPr>
            <p:spPr bwMode="auto">
              <a:xfrm>
                <a:off x="5269331" y="3688977"/>
                <a:ext cx="292952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96" name="Oval 13"/>
              <p:cNvSpPr>
                <a:spLocks noChangeArrowheads="1"/>
              </p:cNvSpPr>
              <p:nvPr/>
            </p:nvSpPr>
            <p:spPr bwMode="auto">
              <a:xfrm>
                <a:off x="5532374" y="3106796"/>
                <a:ext cx="293110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97" name="Line 9"/>
              <p:cNvSpPr>
                <a:spLocks noChangeShapeType="1"/>
              </p:cNvSpPr>
              <p:nvPr/>
            </p:nvSpPr>
            <p:spPr bwMode="auto">
              <a:xfrm rot="10800000" flipH="1">
                <a:off x="4936455" y="3253351"/>
                <a:ext cx="517253" cy="0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8" name="Line 9"/>
              <p:cNvSpPr>
                <a:spLocks noChangeShapeType="1"/>
              </p:cNvSpPr>
              <p:nvPr/>
            </p:nvSpPr>
            <p:spPr bwMode="auto">
              <a:xfrm rot="18900000" flipH="1" flipV="1">
                <a:off x="4848075" y="2825179"/>
                <a:ext cx="462306" cy="71406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9" name="Oval 13"/>
              <p:cNvSpPr>
                <a:spLocks noChangeArrowheads="1"/>
              </p:cNvSpPr>
              <p:nvPr/>
            </p:nvSpPr>
            <p:spPr bwMode="auto">
              <a:xfrm>
                <a:off x="5269235" y="2440027"/>
                <a:ext cx="292976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101" name="Rectangle 22"/>
              <p:cNvSpPr>
                <a:spLocks noChangeArrowheads="1"/>
              </p:cNvSpPr>
              <p:nvPr/>
            </p:nvSpPr>
            <p:spPr bwMode="auto">
              <a:xfrm>
                <a:off x="4761361" y="1768315"/>
                <a:ext cx="3960000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grpSp>
            <p:nvGrpSpPr>
              <p:cNvPr id="102" name="Gruppieren 7"/>
              <p:cNvGrpSpPr/>
              <p:nvPr/>
            </p:nvGrpSpPr>
            <p:grpSpPr>
              <a:xfrm>
                <a:off x="4761361" y="1770842"/>
                <a:ext cx="2588083" cy="2201739"/>
                <a:chOff x="4761361" y="1770842"/>
                <a:chExt cx="2588083" cy="2201739"/>
              </a:xfrm>
            </p:grpSpPr>
            <p:sp>
              <p:nvSpPr>
                <p:cNvPr id="106" name="Scale txt"/>
                <p:cNvSpPr txBox="1">
                  <a:spLocks/>
                </p:cNvSpPr>
                <p:nvPr/>
              </p:nvSpPr>
              <p:spPr>
                <a:xfrm>
                  <a:off x="4761361" y="1770842"/>
                  <a:ext cx="2588083" cy="244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kern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ea typeface="+mn-ea"/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Multi-</a:t>
                  </a: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Scale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 Modelling</a:t>
                  </a:r>
                </a:p>
              </p:txBody>
            </p:sp>
            <p:sp>
              <p:nvSpPr>
                <p:cNvPr id="107" name="Rectangle 6"/>
                <p:cNvSpPr>
                  <a:spLocks noChangeArrowheads="1"/>
                </p:cNvSpPr>
                <p:nvPr/>
              </p:nvSpPr>
              <p:spPr bwMode="auto">
                <a:xfrm>
                  <a:off x="5662143" y="3720420"/>
                  <a:ext cx="804974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Fleet</a:t>
                  </a:r>
                </a:p>
              </p:txBody>
            </p:sp>
            <p:sp>
              <p:nvSpPr>
                <p:cNvPr id="108" name="Rectangle 6"/>
                <p:cNvSpPr>
                  <a:spLocks noChangeArrowheads="1"/>
                </p:cNvSpPr>
                <p:nvPr/>
              </p:nvSpPr>
              <p:spPr bwMode="auto">
                <a:xfrm>
                  <a:off x="5899204" y="3108735"/>
                  <a:ext cx="803897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Aircraft</a:t>
                  </a:r>
                  <a:endPara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109" name="Rectangle 6"/>
                <p:cNvSpPr>
                  <a:spLocks noChangeArrowheads="1"/>
                </p:cNvSpPr>
                <p:nvPr/>
              </p:nvSpPr>
              <p:spPr bwMode="auto">
                <a:xfrm>
                  <a:off x="5637257" y="2460501"/>
                  <a:ext cx="803897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Component</a:t>
                  </a:r>
                  <a:endPara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</p:grpSp>
        </p:grpSp>
      </p:grp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575969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230740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2868233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4930" y="3090955"/>
            <a:ext cx="1439886" cy="1018778"/>
          </a:xfrm>
          <a:prstGeom prst="rect">
            <a:avLst/>
          </a:prstGeom>
          <a:solidFill>
            <a:srgbClr val="A65858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5" descr="geogr_dT_dis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7459" y="4246806"/>
            <a:ext cx="1738342" cy="1089996"/>
          </a:xfrm>
          <a:prstGeom prst="rect">
            <a:avLst/>
          </a:prstGeom>
          <a:solidFill>
            <a:srgbClr val="A65858"/>
          </a:solidFill>
          <a:ln>
            <a:noFill/>
          </a:ln>
          <a:effectLst/>
          <a:extLst/>
        </p:spPr>
      </p:pic>
      <p:pic>
        <p:nvPicPr>
          <p:cNvPr id="100" name="Picture 13" descr="test081500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817" t="28268" r="17648" b="41211"/>
          <a:stretch>
            <a:fillRect/>
          </a:stretch>
        </p:blipFill>
        <p:spPr bwMode="auto">
          <a:xfrm>
            <a:off x="9262264" y="2010821"/>
            <a:ext cx="1588732" cy="1084910"/>
          </a:xfrm>
          <a:prstGeom prst="rect">
            <a:avLst/>
          </a:prstGeom>
          <a:solidFill>
            <a:srgbClr val="A65858"/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154374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CPACS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13</a:t>
            </a:fld>
            <a:endParaRPr lang="en-GB" noProof="0" dirty="0"/>
          </a:p>
        </p:txBody>
      </p:sp>
      <p:pic>
        <p:nvPicPr>
          <p:cNvPr id="6" name="Picture 2" descr="D:\Präsentationen\Bilder\CPACS_Logo_kur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35" y="1151944"/>
            <a:ext cx="911666" cy="37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41"/>
          <p:cNvGrpSpPr/>
          <p:nvPr/>
        </p:nvGrpSpPr>
        <p:grpSpPr>
          <a:xfrm>
            <a:off x="8044501" y="1025921"/>
            <a:ext cx="559139" cy="532513"/>
            <a:chOff x="9181039" y="182783"/>
            <a:chExt cx="1512168" cy="1440160"/>
          </a:xfrm>
        </p:grpSpPr>
        <p:sp>
          <p:nvSpPr>
            <p:cNvPr id="8" name="Ellipse 42"/>
            <p:cNvSpPr/>
            <p:nvPr/>
          </p:nvSpPr>
          <p:spPr>
            <a:xfrm>
              <a:off x="9181039" y="182783"/>
              <a:ext cx="1512168" cy="144016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" name="Gerade Verbindung 43"/>
            <p:cNvCxnSpPr/>
            <p:nvPr/>
          </p:nvCxnSpPr>
          <p:spPr>
            <a:xfrm>
              <a:off x="9402491" y="380566"/>
              <a:ext cx="1069264" cy="1018345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platzhalter 2"/>
          <p:cNvSpPr txBox="1">
            <a:spLocks/>
          </p:cNvSpPr>
          <p:nvPr/>
        </p:nvSpPr>
        <p:spPr>
          <a:xfrm>
            <a:off x="524575" y="2311280"/>
            <a:ext cx="5356988" cy="38312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CPACS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aircraft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„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“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in XML Schema Definition (XSD)</a:t>
            </a:r>
          </a:p>
          <a:p>
            <a:pPr lvl="1"/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describes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things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XS.D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endParaRPr lang="de-DE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CPACS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multi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disciplinary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multi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airlines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endParaRPr lang="de-DE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airports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runways</a:t>
            </a:r>
            <a:endParaRPr lang="de-DE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aircraft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mission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loads</a:t>
            </a:r>
            <a:endParaRPr lang="de-DE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subcomponents</a:t>
            </a:r>
            <a:b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(high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lift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fuel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tanks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, …)</a:t>
            </a:r>
          </a:p>
          <a:p>
            <a:pPr lvl="1"/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structural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ribs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spars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beams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stringers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decks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cabin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geometry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aisles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doors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floors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seats</a:t>
            </a:r>
            <a:endParaRPr lang="de-DE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CPACS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contains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~1000 type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platzhalter 2"/>
          <p:cNvSpPr txBox="1">
            <a:spLocks/>
          </p:cNvSpPr>
          <p:nvPr/>
        </p:nvSpPr>
        <p:spPr bwMode="auto">
          <a:xfrm>
            <a:off x="6269021" y="2311280"/>
            <a:ext cx="5455215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CPACS </a:t>
            </a:r>
            <a:r>
              <a:rPr lang="de-DE" sz="1200" b="1" dirty="0" err="1"/>
              <a:t>is</a:t>
            </a:r>
            <a:r>
              <a:rPr lang="de-DE" sz="1200" b="1" dirty="0"/>
              <a:t> not</a:t>
            </a:r>
            <a:r>
              <a:rPr lang="de-DE" sz="1200" dirty="0"/>
              <a:t> a </a:t>
            </a:r>
            <a:r>
              <a:rPr lang="de-DE" sz="1200" dirty="0" err="1"/>
              <a:t>tool</a:t>
            </a:r>
            <a:endParaRPr lang="de-DE" sz="1200" dirty="0"/>
          </a:p>
          <a:p>
            <a:r>
              <a:rPr lang="de-DE" sz="1200" dirty="0"/>
              <a:t>CPACS </a:t>
            </a:r>
            <a:r>
              <a:rPr lang="de-DE" sz="1200" dirty="0" err="1"/>
              <a:t>does</a:t>
            </a:r>
            <a:r>
              <a:rPr lang="de-DE" sz="1200" dirty="0"/>
              <a:t> not </a:t>
            </a:r>
            <a:r>
              <a:rPr lang="de-DE" sz="1200" dirty="0" err="1"/>
              <a:t>contain</a:t>
            </a:r>
            <a:r>
              <a:rPr lang="de-DE" sz="1200" dirty="0"/>
              <a:t> </a:t>
            </a:r>
            <a:r>
              <a:rPr lang="de-DE" sz="1200" dirty="0" err="1"/>
              <a:t>any</a:t>
            </a:r>
            <a:r>
              <a:rPr lang="de-DE" sz="1200" dirty="0"/>
              <a:t> </a:t>
            </a:r>
            <a:r>
              <a:rPr lang="de-DE" sz="1200" dirty="0" err="1"/>
              <a:t>functionality</a:t>
            </a:r>
            <a:endParaRPr lang="de-DE" sz="1200" dirty="0"/>
          </a:p>
          <a:p>
            <a:pPr lvl="1"/>
            <a:r>
              <a:rPr lang="de-DE" sz="1200" dirty="0" err="1"/>
              <a:t>It</a:t>
            </a:r>
            <a:r>
              <a:rPr lang="de-DE" sz="1200" dirty="0"/>
              <a:t> </a:t>
            </a:r>
            <a:r>
              <a:rPr lang="de-DE" sz="1200" dirty="0" err="1"/>
              <a:t>can</a:t>
            </a:r>
            <a:r>
              <a:rPr lang="de-DE" sz="1200" dirty="0"/>
              <a:t> not </a:t>
            </a:r>
            <a:r>
              <a:rPr lang="de-DE" sz="1200" dirty="0" err="1"/>
              <a:t>compute</a:t>
            </a:r>
            <a:r>
              <a:rPr lang="de-DE" sz="1200" dirty="0"/>
              <a:t>, </a:t>
            </a:r>
            <a:r>
              <a:rPr lang="de-DE" sz="1200" dirty="0" err="1"/>
              <a:t>show</a:t>
            </a:r>
            <a:r>
              <a:rPr lang="de-DE" sz="1200" dirty="0"/>
              <a:t> </a:t>
            </a:r>
            <a:r>
              <a:rPr lang="de-DE" sz="1200" dirty="0" err="1"/>
              <a:t>or</a:t>
            </a:r>
            <a:r>
              <a:rPr lang="de-DE" sz="1200" dirty="0"/>
              <a:t> do </a:t>
            </a:r>
            <a:r>
              <a:rPr lang="de-DE" sz="1200" dirty="0" err="1"/>
              <a:t>anything</a:t>
            </a:r>
            <a:endParaRPr lang="de-DE" sz="1200" dirty="0"/>
          </a:p>
          <a:p>
            <a:endParaRPr lang="de-DE" sz="1200" dirty="0"/>
          </a:p>
        </p:txBody>
      </p:sp>
      <p:pic>
        <p:nvPicPr>
          <p:cNvPr id="12" name="Picture 2" descr="D:\Präsentationen\Bilder\CPACS_Logo_kur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878" y="1183299"/>
            <a:ext cx="911666" cy="37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"/>
          <p:cNvSpPr txBox="1"/>
          <p:nvPr/>
        </p:nvSpPr>
        <p:spPr>
          <a:xfrm>
            <a:off x="3505299" y="5773224"/>
            <a:ext cx="516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CPACS is the enabler for collaborative aircraft design </a:t>
            </a:r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6269023" y="1705881"/>
            <a:ext cx="5455215" cy="3668129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5" name="Scale txt"/>
          <p:cNvSpPr txBox="1">
            <a:spLocks/>
          </p:cNvSpPr>
          <p:nvPr/>
        </p:nvSpPr>
        <p:spPr>
          <a:xfrm>
            <a:off x="6269023" y="1709057"/>
            <a:ext cx="3251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What CPACS is not:</a:t>
            </a:r>
          </a:p>
        </p:txBody>
      </p: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524575" y="1701602"/>
            <a:ext cx="5356988" cy="3672209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7" name="Scale txt"/>
          <p:cNvSpPr txBox="1">
            <a:spLocks/>
          </p:cNvSpPr>
          <p:nvPr/>
        </p:nvSpPr>
        <p:spPr>
          <a:xfrm>
            <a:off x="524575" y="1701602"/>
            <a:ext cx="5356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What is CPACS?</a:t>
            </a:r>
          </a:p>
        </p:txBody>
      </p:sp>
    </p:spTree>
    <p:extLst>
      <p:ext uri="{BB962C8B-B14F-4D97-AF65-F5344CB8AC3E}">
        <p14:creationId xmlns:p14="http://schemas.microsoft.com/office/powerpoint/2010/main" val="234701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771" y="2447286"/>
            <a:ext cx="3810000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CPACS </a:t>
            </a:r>
            <a:r>
              <a:rPr lang="de-DE" dirty="0" err="1"/>
              <a:t>eco</a:t>
            </a:r>
            <a:r>
              <a:rPr lang="de-DE" dirty="0"/>
              <a:t>-system</a:t>
            </a:r>
            <a:br>
              <a:rPr lang="de-DE" dirty="0"/>
            </a:br>
            <a:r>
              <a:rPr lang="de-DE" b="0" dirty="0" err="1"/>
              <a:t>documentation</a:t>
            </a:r>
            <a:r>
              <a:rPr lang="de-DE" b="0" dirty="0"/>
              <a:t>, </a:t>
            </a:r>
            <a:r>
              <a:rPr lang="de-DE" b="0" dirty="0" err="1"/>
              <a:t>support</a:t>
            </a:r>
            <a:r>
              <a:rPr lang="de-DE" b="0" dirty="0"/>
              <a:t>, </a:t>
            </a:r>
            <a:r>
              <a:rPr lang="de-DE" b="0" dirty="0" err="1"/>
              <a:t>development</a:t>
            </a:r>
            <a:endParaRPr lang="de-DE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14</a:t>
            </a:fld>
            <a:endParaRPr lang="en-GB" noProof="0" dirty="0"/>
          </a:p>
        </p:txBody>
      </p:sp>
      <p:pic>
        <p:nvPicPr>
          <p:cNvPr id="7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9" y="2839228"/>
            <a:ext cx="4072872" cy="25455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675" y="3975590"/>
            <a:ext cx="2454996" cy="10806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1" name="Picture 3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23" y="2349674"/>
            <a:ext cx="3843844" cy="240240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6269023" y="1705881"/>
            <a:ext cx="5455215" cy="4436675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4" name="Scale txt"/>
          <p:cNvSpPr txBox="1">
            <a:spLocks/>
          </p:cNvSpPr>
          <p:nvPr/>
        </p:nvSpPr>
        <p:spPr>
          <a:xfrm>
            <a:off x="6269023" y="1709057"/>
            <a:ext cx="3251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GitHub</a:t>
            </a:r>
          </a:p>
          <a:p>
            <a:pPr lvl="0">
              <a:defRPr/>
            </a:pPr>
            <a:r>
              <a:rPr lang="en-US" sz="1400" dirty="0">
                <a:ea typeface="ヒラギノ角ゴ Pro W3"/>
                <a:cs typeface="Arial"/>
              </a:rPr>
              <a:t>version management, Q&amp;A forum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107" y="5287941"/>
            <a:ext cx="1075788" cy="1094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feld 45"/>
          <p:cNvSpPr txBox="1"/>
          <p:nvPr/>
        </p:nvSpPr>
        <p:spPr>
          <a:xfrm>
            <a:off x="2534316" y="5656085"/>
            <a:ext cx="2123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kern="0" dirty="0">
                <a:solidFill>
                  <a:srgbClr val="7F7F7F"/>
                </a:solidFill>
                <a:latin typeface="Arial" pitchFamily="34" charset="0"/>
                <a:ea typeface="ヒラギノ角ゴ Pro W3"/>
                <a:cs typeface="Arial"/>
                <a:hlinkClick r:id="rId9"/>
              </a:rPr>
              <a:t>https://cpacs.de</a:t>
            </a:r>
            <a:endParaRPr lang="de-DE" sz="1400" kern="0" dirty="0">
              <a:solidFill>
                <a:srgbClr val="7F7F7F"/>
              </a:solidFill>
              <a:latin typeface="Arial" pitchFamily="34" charset="0"/>
              <a:ea typeface="ヒラギノ角ゴ Pro W3"/>
              <a:cs typeface="Arial"/>
            </a:endParaRPr>
          </a:p>
        </p:txBody>
      </p: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524575" y="1701602"/>
            <a:ext cx="5356988" cy="4441610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8" name="Scale txt"/>
          <p:cNvSpPr txBox="1">
            <a:spLocks/>
          </p:cNvSpPr>
          <p:nvPr/>
        </p:nvSpPr>
        <p:spPr>
          <a:xfrm>
            <a:off x="524575" y="1701602"/>
            <a:ext cx="5356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Homepage</a:t>
            </a:r>
          </a:p>
          <a:p>
            <a:pPr lvl="0">
              <a:defRPr/>
            </a:pPr>
            <a:r>
              <a:rPr lang="en-US" sz="1400" dirty="0">
                <a:ea typeface="ヒラギノ角ゴ Pro W3"/>
                <a:cs typeface="Arial"/>
              </a:rPr>
              <a:t>download, news, newsletter, online help, link to other parts of eco-system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67343" y="5656085"/>
            <a:ext cx="2954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ヒラギノ角ゴ Pro W3"/>
                <a:cs typeface="Arial"/>
                <a:hlinkClick r:id="rId10"/>
              </a:rPr>
              <a:t>https://github.com/DLR-SL/CPACS</a:t>
            </a:r>
            <a:endParaRPr lang="de-DE" sz="1400" kern="0" dirty="0">
              <a:solidFill>
                <a:prstClr val="black">
                  <a:lumMod val="50000"/>
                  <a:lumOff val="50000"/>
                </a:prstClr>
              </a:solidFill>
              <a:latin typeface="Arial" pitchFamily="34" charset="0"/>
              <a:ea typeface="ヒラギノ角ゴ Pro W3"/>
              <a:cs typeface="Arial"/>
            </a:endParaRPr>
          </a:p>
        </p:txBody>
      </p:sp>
      <p:pic>
        <p:nvPicPr>
          <p:cNvPr id="20" name="Picture 6" descr="Bildergebnis für github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10" r="20231"/>
          <a:stretch/>
        </p:blipFill>
        <p:spPr bwMode="auto">
          <a:xfrm>
            <a:off x="7367619" y="5590034"/>
            <a:ext cx="499724" cy="4398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70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modeling via XML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3561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16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XSD </a:t>
            </a:r>
            <a:r>
              <a:rPr lang="de-DE" dirty="0" err="1"/>
              <a:t>and</a:t>
            </a:r>
            <a:r>
              <a:rPr lang="de-DE" dirty="0"/>
              <a:t> XML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11" y="1197546"/>
            <a:ext cx="6696744" cy="49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37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bgerundetes Rechteck 24"/>
          <p:cNvSpPr/>
          <p:nvPr/>
        </p:nvSpPr>
        <p:spPr>
          <a:xfrm>
            <a:off x="463575" y="2732236"/>
            <a:ext cx="11111762" cy="3361853"/>
          </a:xfrm>
          <a:prstGeom prst="roundRect">
            <a:avLst>
              <a:gd name="adj" fmla="val 5334"/>
            </a:avLst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>
            <a:noAutofit/>
          </a:bodyPr>
          <a:lstStyle/>
          <a:p>
            <a:pPr algn="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XML</a:t>
            </a:r>
          </a:p>
        </p:txBody>
      </p:sp>
      <p:sp>
        <p:nvSpPr>
          <p:cNvPr id="17" name="Abgerundetes Rechteck 16"/>
          <p:cNvSpPr/>
          <p:nvPr/>
        </p:nvSpPr>
        <p:spPr>
          <a:xfrm>
            <a:off x="480963" y="1197546"/>
            <a:ext cx="10657184" cy="1440160"/>
          </a:xfrm>
          <a:prstGeom prst="roundRect">
            <a:avLst>
              <a:gd name="adj" fmla="val 12037"/>
            </a:avLst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>
            <a:noAutofit/>
          </a:bodyPr>
          <a:lstStyle/>
          <a:p>
            <a:pPr algn="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XSD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/>
          <a:stretch/>
        </p:blipFill>
        <p:spPr bwMode="auto">
          <a:xfrm>
            <a:off x="4513411" y="1426295"/>
            <a:ext cx="3194769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17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XSD </a:t>
            </a:r>
            <a:r>
              <a:rPr lang="de-DE" dirty="0" err="1"/>
              <a:t>and</a:t>
            </a:r>
            <a:r>
              <a:rPr lang="de-DE" dirty="0"/>
              <a:t> XML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1"/>
          <a:stretch/>
        </p:blipFill>
        <p:spPr bwMode="auto">
          <a:xfrm>
            <a:off x="552972" y="1413570"/>
            <a:ext cx="3997598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hteck 15"/>
          <p:cNvSpPr/>
          <p:nvPr/>
        </p:nvSpPr>
        <p:spPr>
          <a:xfrm>
            <a:off x="552972" y="2882761"/>
            <a:ext cx="1102236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8080"/>
                </a:solidFill>
                <a:latin typeface="Consolas"/>
              </a:rPr>
              <a:t>&lt;?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xml</a:t>
            </a:r>
            <a:r>
              <a:rPr lang="de-DE" dirty="0">
                <a:solidFill>
                  <a:srgbClr val="3F7F7F"/>
                </a:solidFill>
                <a:latin typeface="Consolas"/>
              </a:rPr>
              <a:t> </a:t>
            </a:r>
            <a:r>
              <a:rPr lang="de-DE" dirty="0" err="1">
                <a:solidFill>
                  <a:srgbClr val="7F007F"/>
                </a:solidFill>
                <a:latin typeface="Consolas"/>
              </a:rPr>
              <a:t>version</a:t>
            </a:r>
            <a:r>
              <a:rPr lang="de-DE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"1.0" </a:t>
            </a:r>
            <a:r>
              <a:rPr lang="de-DE" i="1" dirty="0" err="1">
                <a:solidFill>
                  <a:srgbClr val="7F007F"/>
                </a:solidFill>
                <a:latin typeface="Consolas"/>
              </a:rPr>
              <a:t>encoding</a:t>
            </a:r>
            <a:r>
              <a:rPr lang="de-DE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"UTF-8"</a:t>
            </a:r>
            <a:r>
              <a:rPr lang="de-DE" i="1" dirty="0">
                <a:solidFill>
                  <a:srgbClr val="008080"/>
                </a:solidFill>
                <a:latin typeface="Consolas"/>
              </a:rPr>
              <a:t>?&gt;</a:t>
            </a:r>
          </a:p>
          <a:p>
            <a:r>
              <a:rPr lang="de-DE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aircraft</a:t>
            </a:r>
            <a:r>
              <a:rPr lang="de-DE" dirty="0">
                <a:solidFill>
                  <a:srgbClr val="3F7F7F"/>
                </a:solidFill>
                <a:latin typeface="Consolas"/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  <a:latin typeface="Consolas"/>
              </a:rPr>
              <a:t>xmlns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  <a:latin typeface="Consolas"/>
              </a:rPr>
              <a:t>=</a:t>
            </a:r>
            <a:r>
              <a:rPr lang="de-DE" i="1" dirty="0">
                <a:solidFill>
                  <a:schemeClr val="bg1">
                    <a:lumMod val="85000"/>
                  </a:schemeClr>
                </a:solidFill>
                <a:latin typeface="Consolas"/>
              </a:rPr>
              <a:t>"http://www.w3.org/aircraft_schema"         	</a:t>
            </a:r>
            <a:r>
              <a:rPr lang="de-DE" i="1" dirty="0" err="1">
                <a:solidFill>
                  <a:schemeClr val="bg1">
                    <a:lumMod val="85000"/>
                  </a:schemeClr>
                </a:solidFill>
                <a:latin typeface="Consolas"/>
              </a:rPr>
              <a:t>xmlns:xsi</a:t>
            </a:r>
            <a:r>
              <a:rPr lang="de-DE" i="1" dirty="0">
                <a:solidFill>
                  <a:schemeClr val="bg1">
                    <a:lumMod val="85000"/>
                  </a:schemeClr>
                </a:solidFill>
                <a:latin typeface="Consolas"/>
              </a:rPr>
              <a:t>="http://www.w3.org/2001/XMLSchema-instance"  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	</a:t>
            </a:r>
            <a:r>
              <a:rPr lang="de-DE" i="1" dirty="0" err="1">
                <a:solidFill>
                  <a:srgbClr val="7F007F"/>
                </a:solidFill>
                <a:latin typeface="Consolas"/>
              </a:rPr>
              <a:t>xsi:schemaLocation</a:t>
            </a:r>
            <a:r>
              <a:rPr lang="de-DE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"http://www.w3.org/aircraft_schema aircraft_schema.xsd "</a:t>
            </a:r>
            <a:r>
              <a:rPr lang="de-DE" i="1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fuselages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fuselage</a:t>
            </a:r>
            <a:r>
              <a:rPr lang="de-DE" dirty="0">
                <a:solidFill>
                  <a:srgbClr val="3F7F7F"/>
                </a:solidFill>
                <a:latin typeface="Consolas"/>
              </a:rPr>
              <a:t> </a:t>
            </a:r>
            <a:r>
              <a:rPr lang="de-DE" dirty="0" err="1">
                <a:solidFill>
                  <a:srgbClr val="7F007F"/>
                </a:solidFill>
                <a:latin typeface="Consolas"/>
              </a:rPr>
              <a:t>uID</a:t>
            </a:r>
            <a:r>
              <a:rPr lang="de-DE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de-DE" i="1" dirty="0" err="1">
                <a:solidFill>
                  <a:srgbClr val="2A00FF"/>
                </a:solidFill>
                <a:latin typeface="Consolas"/>
              </a:rPr>
              <a:t>fuselageRandomID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de-DE" i="1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>
                <a:solidFill>
                  <a:srgbClr val="000000"/>
                </a:solidFill>
                <a:latin typeface="Consolas"/>
              </a:rPr>
              <a:t>            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diameter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  <a:r>
              <a:rPr lang="de-DE" dirty="0">
                <a:solidFill>
                  <a:srgbClr val="000000"/>
                </a:solidFill>
                <a:latin typeface="Consolas"/>
              </a:rPr>
              <a:t>5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diameter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fuselage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fuselages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wings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  <a:r>
              <a:rPr lang="de-DE" dirty="0" err="1">
                <a:solidFill>
                  <a:srgbClr val="000000"/>
                </a:solidFill>
                <a:latin typeface="Consolas"/>
              </a:rPr>
              <a:t>wings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wings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aircraft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  <a:endParaRPr lang="de-DE" dirty="0"/>
          </a:p>
        </p:txBody>
      </p:sp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244" y="1449969"/>
            <a:ext cx="26860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926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bgerundetes Rechteck 26"/>
          <p:cNvSpPr/>
          <p:nvPr/>
        </p:nvSpPr>
        <p:spPr>
          <a:xfrm>
            <a:off x="480963" y="1197546"/>
            <a:ext cx="10657184" cy="1440160"/>
          </a:xfrm>
          <a:prstGeom prst="roundRect">
            <a:avLst>
              <a:gd name="adj" fmla="val 12037"/>
            </a:avLst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>
            <a:noAutofit/>
          </a:bodyPr>
          <a:lstStyle/>
          <a:p>
            <a:pPr algn="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XSD</a:t>
            </a:r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244" y="1449969"/>
            <a:ext cx="26860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r="1330"/>
          <a:stretch/>
        </p:blipFill>
        <p:spPr bwMode="auto">
          <a:xfrm>
            <a:off x="4513412" y="1426295"/>
            <a:ext cx="3151832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18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XSD </a:t>
            </a:r>
            <a:r>
              <a:rPr lang="de-DE" dirty="0" err="1"/>
              <a:t>and</a:t>
            </a:r>
            <a:r>
              <a:rPr lang="de-DE" dirty="0"/>
              <a:t> XML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1"/>
          <a:stretch/>
        </p:blipFill>
        <p:spPr bwMode="auto">
          <a:xfrm>
            <a:off x="552972" y="1413570"/>
            <a:ext cx="3997598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397" y="3267075"/>
            <a:ext cx="333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780453" y="3290500"/>
            <a:ext cx="8667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j-lt"/>
                <a:cs typeface="Arial" pitchFamily="34" charset="0"/>
              </a:rPr>
              <a:t>Elements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397" y="3717826"/>
            <a:ext cx="3619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780453" y="3760301"/>
            <a:ext cx="1665264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+mj-lt"/>
                <a:cs typeface="Arial" pitchFamily="34" charset="0"/>
              </a:rPr>
              <a:t>Types</a:t>
            </a:r>
            <a:endParaRPr lang="de-DE" dirty="0">
              <a:latin typeface="+mj-lt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  <a:cs typeface="Arial" pitchFamily="34" charset="0"/>
              </a:rPr>
              <a:t>Simple </a:t>
            </a:r>
            <a:r>
              <a:rPr lang="de-DE" dirty="0" err="1">
                <a:latin typeface="+mj-lt"/>
                <a:cs typeface="Arial" pitchFamily="34" charset="0"/>
              </a:rPr>
              <a:t>types</a:t>
            </a:r>
            <a:endParaRPr lang="de-DE" dirty="0">
              <a:latin typeface="+mj-lt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+mj-lt"/>
                <a:cs typeface="Arial" pitchFamily="34" charset="0"/>
              </a:rPr>
              <a:t>Complex</a:t>
            </a:r>
            <a:r>
              <a:rPr lang="de-DE" dirty="0">
                <a:latin typeface="+mj-lt"/>
                <a:cs typeface="Arial" pitchFamily="34" charset="0"/>
              </a:rPr>
              <a:t> </a:t>
            </a:r>
            <a:r>
              <a:rPr lang="de-DE" dirty="0" err="1">
                <a:latin typeface="+mj-lt"/>
                <a:cs typeface="Arial" pitchFamily="34" charset="0"/>
              </a:rPr>
              <a:t>types</a:t>
            </a:r>
            <a:endParaRPr lang="de-DE" dirty="0">
              <a:latin typeface="+mj-lt"/>
              <a:cs typeface="Arial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717" y="3171825"/>
            <a:ext cx="6858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5948805" y="3242875"/>
            <a:ext cx="9972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+mj-lt"/>
                <a:cs typeface="Arial" pitchFamily="34" charset="0"/>
              </a:rPr>
              <a:t>Occurence</a:t>
            </a:r>
            <a:endParaRPr lang="de-DE" dirty="0">
              <a:latin typeface="+mj-lt"/>
              <a:cs typeface="Arial" pitchFamily="34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363" y="2909886"/>
            <a:ext cx="11525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363" y="3898801"/>
            <a:ext cx="11334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888" y="4869954"/>
            <a:ext cx="1143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9553972" y="3265169"/>
            <a:ext cx="2164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j-lt"/>
                <a:cs typeface="Arial" pitchFamily="34" charset="0"/>
              </a:rPr>
              <a:t>all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9553972" y="4198451"/>
            <a:ext cx="6075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+mj-lt"/>
                <a:cs typeface="Arial" pitchFamily="34" charset="0"/>
              </a:rPr>
              <a:t>choice</a:t>
            </a:r>
            <a:endParaRPr lang="de-DE" dirty="0">
              <a:latin typeface="+mj-lt"/>
              <a:cs typeface="Arial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9553971" y="5160079"/>
            <a:ext cx="89928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+mj-lt"/>
                <a:cs typeface="Arial" pitchFamily="34" charset="0"/>
              </a:rPr>
              <a:t>sequence</a:t>
            </a:r>
            <a:endParaRPr lang="de-DE" dirty="0">
              <a:latin typeface="+mj-lt"/>
              <a:cs typeface="Arial" pitchFamily="34" charset="0"/>
            </a:endParaRPr>
          </a:p>
        </p:txBody>
      </p:sp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597" y="4772629"/>
            <a:ext cx="2857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2780453" y="4790725"/>
            <a:ext cx="9341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j-lt"/>
                <a:cs typeface="Arial" pitchFamily="34" charset="0"/>
              </a:rPr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2718336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bgerundetes Rechteck 26"/>
          <p:cNvSpPr/>
          <p:nvPr/>
        </p:nvSpPr>
        <p:spPr>
          <a:xfrm>
            <a:off x="480963" y="1197546"/>
            <a:ext cx="10657184" cy="1440160"/>
          </a:xfrm>
          <a:prstGeom prst="roundRect">
            <a:avLst>
              <a:gd name="adj" fmla="val 12037"/>
            </a:avLst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>
            <a:noAutofit/>
          </a:bodyPr>
          <a:lstStyle/>
          <a:p>
            <a:pPr algn="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XSD</a:t>
            </a:r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244" y="1449969"/>
            <a:ext cx="26860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r="1330"/>
          <a:stretch/>
        </p:blipFill>
        <p:spPr bwMode="auto">
          <a:xfrm>
            <a:off x="4513412" y="1426295"/>
            <a:ext cx="3151832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19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XSD </a:t>
            </a:r>
            <a:r>
              <a:rPr lang="de-DE" dirty="0" err="1"/>
              <a:t>and</a:t>
            </a:r>
            <a:r>
              <a:rPr lang="de-DE" dirty="0"/>
              <a:t> XML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1"/>
          <a:stretch/>
        </p:blipFill>
        <p:spPr bwMode="auto">
          <a:xfrm>
            <a:off x="552972" y="1413570"/>
            <a:ext cx="3997598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C:\Users\alde_ma\Desktop\pictu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77" y="3248596"/>
            <a:ext cx="10112945" cy="126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80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Central Standard Data -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</a:t>
            </a:fld>
            <a:endParaRPr lang="en-GB" noProof="0" dirty="0"/>
          </a:p>
        </p:txBody>
      </p:sp>
      <p:sp>
        <p:nvSpPr>
          <p:cNvPr id="6" name="180-Grad-Pfeil 81"/>
          <p:cNvSpPr/>
          <p:nvPr/>
        </p:nvSpPr>
        <p:spPr>
          <a:xfrm flipH="1" flipV="1">
            <a:off x="2251697" y="3683498"/>
            <a:ext cx="6067785" cy="794558"/>
          </a:xfrm>
          <a:prstGeom prst="uturnArrow">
            <a:avLst>
              <a:gd name="adj1" fmla="val 8756"/>
              <a:gd name="adj2" fmla="val 12854"/>
              <a:gd name="adj3" fmla="val 16688"/>
              <a:gd name="adj4" fmla="val 43750"/>
              <a:gd name="adj5" fmla="val 70941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llipse 83"/>
          <p:cNvSpPr/>
          <p:nvPr/>
        </p:nvSpPr>
        <p:spPr>
          <a:xfrm>
            <a:off x="2386935" y="2386657"/>
            <a:ext cx="7783110" cy="2654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8" name="Picture 3" descr="C:\Users\silb_da\Pictures\Tsagi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05" y="3539520"/>
            <a:ext cx="995501" cy="11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silb_da\Pictures\CSIR-National_Aerospace_Laboratories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71" y="3934139"/>
            <a:ext cx="523948" cy="51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7" descr="C:\Users\silb_da\Pictures\kari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>
                        <a14:foregroundMark x1="10714" y1="70714" x2="10714" y2="70714"/>
                        <a14:foregroundMark x1="47143" y1="71429" x2="47143" y2="7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33"/>
          <a:stretch/>
        </p:blipFill>
        <p:spPr bwMode="auto">
          <a:xfrm>
            <a:off x="7159991" y="2612639"/>
            <a:ext cx="422974" cy="3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silb_da\Pictures\Jaxa_logo_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658" y="3758584"/>
            <a:ext cx="523948" cy="3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C:\Users\silb_da\Pictures\CIRA_3d8b88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529" b="84314" l="0" r="100000">
                        <a14:foregroundMark x1="68382" y1="52555" x2="68382" y2="52555"/>
                        <a14:foregroundMark x1="89706" y1="51095" x2="89706" y2="51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972" b="20821"/>
          <a:stretch/>
        </p:blipFill>
        <p:spPr bwMode="auto">
          <a:xfrm>
            <a:off x="9103255" y="3123447"/>
            <a:ext cx="613914" cy="31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1" t="12401" r="11627" b="15716"/>
          <a:stretch/>
        </p:blipFill>
        <p:spPr bwMode="auto">
          <a:xfrm>
            <a:off x="5275350" y="2487263"/>
            <a:ext cx="365978" cy="47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48"/>
          <p:cNvSpPr txBox="1"/>
          <p:nvPr/>
        </p:nvSpPr>
        <p:spPr>
          <a:xfrm>
            <a:off x="5051748" y="2955154"/>
            <a:ext cx="77777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Operations</a:t>
            </a:r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924" y="2721787"/>
            <a:ext cx="421528" cy="5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45"/>
          <p:cNvSpPr txBox="1"/>
          <p:nvPr/>
        </p:nvSpPr>
        <p:spPr>
          <a:xfrm>
            <a:off x="3501403" y="3233788"/>
            <a:ext cx="94128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Aerodynamics</a:t>
            </a:r>
          </a:p>
        </p:txBody>
      </p:sp>
      <p:pic>
        <p:nvPicPr>
          <p:cNvPr id="17" name="Picture 9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0" t="5282" r="6524" b="8468"/>
          <a:stretch/>
        </p:blipFill>
        <p:spPr bwMode="auto">
          <a:xfrm>
            <a:off x="8227596" y="2666694"/>
            <a:ext cx="451928" cy="57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52"/>
          <p:cNvSpPr txBox="1"/>
          <p:nvPr/>
        </p:nvSpPr>
        <p:spPr>
          <a:xfrm>
            <a:off x="7948799" y="3247279"/>
            <a:ext cx="114005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On board systems</a:t>
            </a:r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37140" y="4064411"/>
            <a:ext cx="501233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51"/>
          <p:cNvSpPr txBox="1"/>
          <p:nvPr/>
        </p:nvSpPr>
        <p:spPr>
          <a:xfrm>
            <a:off x="5692918" y="4714314"/>
            <a:ext cx="89319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Flight control</a:t>
            </a:r>
          </a:p>
        </p:txBody>
      </p:sp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076" y="3510150"/>
            <a:ext cx="491074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50"/>
          <p:cNvSpPr txBox="1"/>
          <p:nvPr/>
        </p:nvSpPr>
        <p:spPr>
          <a:xfrm>
            <a:off x="2919690" y="4084414"/>
            <a:ext cx="926856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Management </a:t>
            </a:r>
          </a:p>
        </p:txBody>
      </p:sp>
      <p:pic>
        <p:nvPicPr>
          <p:cNvPr id="23" name="Picture 1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848" y="3955623"/>
            <a:ext cx="458139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47"/>
          <p:cNvSpPr txBox="1"/>
          <p:nvPr/>
        </p:nvSpPr>
        <p:spPr>
          <a:xfrm>
            <a:off x="4215907" y="4536498"/>
            <a:ext cx="758541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Propulsion</a:t>
            </a:r>
          </a:p>
        </p:txBody>
      </p:sp>
      <p:pic>
        <p:nvPicPr>
          <p:cNvPr id="25" name="Picture 10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2" b="11676"/>
          <a:stretch/>
        </p:blipFill>
        <p:spPr bwMode="auto">
          <a:xfrm>
            <a:off x="6613061" y="2433861"/>
            <a:ext cx="481447" cy="52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46"/>
          <p:cNvSpPr txBox="1"/>
          <p:nvPr/>
        </p:nvSpPr>
        <p:spPr>
          <a:xfrm>
            <a:off x="6467994" y="2979413"/>
            <a:ext cx="679994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Structure</a:t>
            </a:r>
          </a:p>
        </p:txBody>
      </p:sp>
      <p:pic>
        <p:nvPicPr>
          <p:cNvPr id="27" name="Picture 1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936" y="3567152"/>
            <a:ext cx="438410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49"/>
          <p:cNvSpPr txBox="1"/>
          <p:nvPr/>
        </p:nvSpPr>
        <p:spPr>
          <a:xfrm>
            <a:off x="8755400" y="4171178"/>
            <a:ext cx="66877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Material </a:t>
            </a:r>
          </a:p>
        </p:txBody>
      </p:sp>
      <p:pic>
        <p:nvPicPr>
          <p:cNvPr id="29" name="Picture 1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811" y="3903955"/>
            <a:ext cx="496627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53"/>
          <p:cNvSpPr txBox="1"/>
          <p:nvPr/>
        </p:nvSpPr>
        <p:spPr>
          <a:xfrm>
            <a:off x="7237148" y="4503222"/>
            <a:ext cx="1314785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Mission performance</a:t>
            </a:r>
          </a:p>
        </p:txBody>
      </p:sp>
      <p:pic>
        <p:nvPicPr>
          <p:cNvPr id="31" name="Picture 8" descr="C:\Users\silb_da\Pictures\nlr-logo-300x77-1-300x77.pn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02"/>
          <a:stretch/>
        </p:blipFill>
        <p:spPr bwMode="auto">
          <a:xfrm>
            <a:off x="4870986" y="4063915"/>
            <a:ext cx="344224" cy="39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961" y="4384577"/>
            <a:ext cx="446495" cy="3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3" descr="C:\Users\silb_da\Pictures\untitled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10" y="2687395"/>
            <a:ext cx="628737" cy="23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 descr="C:\Users\silb_da\Pictures\national-institute-for-aerospace-research-elie-carafoli-incas-squarelogo-1523872064741.png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6" r="11589"/>
          <a:stretch/>
        </p:blipFill>
        <p:spPr bwMode="auto">
          <a:xfrm>
            <a:off x="9281076" y="3646918"/>
            <a:ext cx="402823" cy="5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Line 14"/>
          <p:cNvSpPr>
            <a:spLocks noChangeShapeType="1"/>
          </p:cNvSpPr>
          <p:nvPr/>
        </p:nvSpPr>
        <p:spPr bwMode="auto">
          <a:xfrm rot="3300000" flipV="1">
            <a:off x="4515750" y="2679607"/>
            <a:ext cx="271743" cy="63249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6" name="Line 14"/>
          <p:cNvSpPr>
            <a:spLocks noChangeShapeType="1"/>
          </p:cNvSpPr>
          <p:nvPr/>
        </p:nvSpPr>
        <p:spPr bwMode="auto">
          <a:xfrm rot="3300000" flipV="1">
            <a:off x="5946078" y="2574842"/>
            <a:ext cx="406828" cy="58303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7" name="Line 14"/>
          <p:cNvSpPr>
            <a:spLocks noChangeShapeType="1"/>
          </p:cNvSpPr>
          <p:nvPr/>
        </p:nvSpPr>
        <p:spPr bwMode="auto">
          <a:xfrm rot="3300000" flipV="1">
            <a:off x="7427657" y="2804852"/>
            <a:ext cx="503927" cy="446345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8" name="Line 14"/>
          <p:cNvSpPr>
            <a:spLocks noChangeShapeType="1"/>
          </p:cNvSpPr>
          <p:nvPr/>
        </p:nvSpPr>
        <p:spPr bwMode="auto">
          <a:xfrm rot="3300000" flipV="1">
            <a:off x="6806597" y="3954043"/>
            <a:ext cx="362901" cy="613790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rot="3300000" flipV="1">
            <a:off x="5342388" y="4068035"/>
            <a:ext cx="391447" cy="59380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0" name="Line 14"/>
          <p:cNvSpPr>
            <a:spLocks noChangeShapeType="1"/>
          </p:cNvSpPr>
          <p:nvPr/>
        </p:nvSpPr>
        <p:spPr bwMode="auto">
          <a:xfrm rot="3300000" flipV="1">
            <a:off x="3877487" y="4035629"/>
            <a:ext cx="506564" cy="43598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1" name="Line 14"/>
          <p:cNvSpPr>
            <a:spLocks noChangeShapeType="1"/>
          </p:cNvSpPr>
          <p:nvPr/>
        </p:nvSpPr>
        <p:spPr bwMode="auto">
          <a:xfrm rot="3300000" flipH="1" flipV="1">
            <a:off x="3540331" y="3249174"/>
            <a:ext cx="218074" cy="62229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2" name="Line 14"/>
          <p:cNvSpPr>
            <a:spLocks noChangeShapeType="1"/>
          </p:cNvSpPr>
          <p:nvPr/>
        </p:nvSpPr>
        <p:spPr bwMode="auto">
          <a:xfrm rot="3300000" flipH="1" flipV="1">
            <a:off x="8335674" y="3479327"/>
            <a:ext cx="656923" cy="64024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 rot="3300000" flipH="1">
            <a:off x="8460716" y="3857740"/>
            <a:ext cx="162939" cy="65399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 rot="3300000" flipV="1">
            <a:off x="5485148" y="2824339"/>
            <a:ext cx="327489" cy="1698245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5" name="Line 14"/>
          <p:cNvSpPr>
            <a:spLocks noChangeShapeType="1"/>
          </p:cNvSpPr>
          <p:nvPr/>
        </p:nvSpPr>
        <p:spPr bwMode="auto">
          <a:xfrm rot="3300000" flipH="1" flipV="1">
            <a:off x="6351210" y="3282701"/>
            <a:ext cx="304275" cy="76206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6" name="Line 14"/>
          <p:cNvSpPr>
            <a:spLocks noChangeShapeType="1"/>
          </p:cNvSpPr>
          <p:nvPr/>
        </p:nvSpPr>
        <p:spPr bwMode="auto">
          <a:xfrm rot="3300000" flipH="1">
            <a:off x="5617561" y="3167935"/>
            <a:ext cx="1671875" cy="1064305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7" name="Line 14"/>
          <p:cNvSpPr>
            <a:spLocks noChangeShapeType="1"/>
          </p:cNvSpPr>
          <p:nvPr/>
        </p:nvSpPr>
        <p:spPr bwMode="auto">
          <a:xfrm rot="3300000" flipH="1">
            <a:off x="5018505" y="1983757"/>
            <a:ext cx="2545507" cy="376043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9" name="Textfeld 107"/>
          <p:cNvSpPr txBox="1"/>
          <p:nvPr/>
        </p:nvSpPr>
        <p:spPr>
          <a:xfrm>
            <a:off x="5431506" y="1980228"/>
            <a:ext cx="2146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Disciplinary Experts</a:t>
            </a: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580"/>
          <a:stretch/>
        </p:blipFill>
        <p:spPr bwMode="auto">
          <a:xfrm>
            <a:off x="373999" y="2744314"/>
            <a:ext cx="2123188" cy="1426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54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20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XSD </a:t>
            </a:r>
            <a:r>
              <a:rPr lang="de-DE" dirty="0" err="1"/>
              <a:t>and</a:t>
            </a:r>
            <a:r>
              <a:rPr lang="de-DE" dirty="0"/>
              <a:t> XML</a:t>
            </a:r>
          </a:p>
        </p:txBody>
      </p:sp>
      <p:pic>
        <p:nvPicPr>
          <p:cNvPr id="5124" name="Picture 4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4" t="49247" r="44566" b="47434"/>
          <a:stretch/>
        </p:blipFill>
        <p:spPr bwMode="auto">
          <a:xfrm>
            <a:off x="9500690" y="549474"/>
            <a:ext cx="2487214" cy="448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4" t="5541" r="1462" b="6682"/>
          <a:stretch/>
        </p:blipFill>
        <p:spPr bwMode="auto">
          <a:xfrm>
            <a:off x="1489075" y="1053530"/>
            <a:ext cx="9255222" cy="536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Legende mit Linie 1 (Rahmen und Markierungsleiste) 1"/>
          <p:cNvSpPr/>
          <p:nvPr/>
        </p:nvSpPr>
        <p:spPr>
          <a:xfrm>
            <a:off x="3937347" y="1629594"/>
            <a:ext cx="1872208" cy="288032"/>
          </a:xfrm>
          <a:prstGeom prst="accentBorderCallout1">
            <a:avLst>
              <a:gd name="adj1" fmla="val 18750"/>
              <a:gd name="adj2" fmla="val -8333"/>
              <a:gd name="adj3" fmla="val -51883"/>
              <a:gd name="adj4" fmla="val -45446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+mj-lt"/>
                <a:cs typeface="Arial" pitchFamily="34" charset="0"/>
              </a:rPr>
              <a:t>Element </a:t>
            </a:r>
            <a:r>
              <a:rPr lang="de-DE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name</a:t>
            </a:r>
            <a:endParaRPr lang="de-DE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Legende mit Linie 1 (Rahmen und Markierungsleiste) 14"/>
          <p:cNvSpPr/>
          <p:nvPr/>
        </p:nvSpPr>
        <p:spPr>
          <a:xfrm>
            <a:off x="3289275" y="2349674"/>
            <a:ext cx="2376264" cy="288032"/>
          </a:xfrm>
          <a:prstGeom prst="accentBorderCallout1">
            <a:avLst>
              <a:gd name="adj1" fmla="val 18750"/>
              <a:gd name="adj2" fmla="val -8333"/>
              <a:gd name="adj3" fmla="val 137157"/>
              <a:gd name="adj4" fmla="val -40431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+mj-lt"/>
                <a:cs typeface="Arial" pitchFamily="34" charset="0"/>
              </a:rPr>
              <a:t>Type </a:t>
            </a:r>
            <a:r>
              <a:rPr lang="de-DE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of</a:t>
            </a:r>
            <a:r>
              <a:rPr lang="de-DE" dirty="0">
                <a:solidFill>
                  <a:schemeClr val="tx1"/>
                </a:solidFill>
                <a:latin typeface="+mj-lt"/>
                <a:cs typeface="Arial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latin typeface="+mj-lt"/>
                <a:cs typeface="Arial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element</a:t>
            </a:r>
            <a:endParaRPr lang="de-DE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Legende mit Linie 1 (Rahmen und Markierungsleiste) 15"/>
          <p:cNvSpPr/>
          <p:nvPr/>
        </p:nvSpPr>
        <p:spPr>
          <a:xfrm>
            <a:off x="3732135" y="2781722"/>
            <a:ext cx="2376264" cy="288032"/>
          </a:xfrm>
          <a:prstGeom prst="accentBorderCallout1">
            <a:avLst>
              <a:gd name="adj1" fmla="val 18750"/>
              <a:gd name="adj2" fmla="val -8333"/>
              <a:gd name="adj3" fmla="val 143322"/>
              <a:gd name="adj4" fmla="val -41552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Parents</a:t>
            </a:r>
            <a:endParaRPr lang="de-DE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Legende mit Linie 1 (Rahmen und Markierungsleiste) 16"/>
          <p:cNvSpPr/>
          <p:nvPr/>
        </p:nvSpPr>
        <p:spPr>
          <a:xfrm>
            <a:off x="3740422" y="3097920"/>
            <a:ext cx="2376264" cy="288032"/>
          </a:xfrm>
          <a:prstGeom prst="accentBorderCallout1">
            <a:avLst>
              <a:gd name="adj1" fmla="val 18750"/>
              <a:gd name="adj2" fmla="val -8333"/>
              <a:gd name="adj3" fmla="val 291266"/>
              <a:gd name="adj4" fmla="val -67703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Children</a:t>
            </a:r>
            <a:endParaRPr lang="de-DE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8" name="Legende mit Linie 1 (Rahmen und Markierungsleiste) 17"/>
          <p:cNvSpPr/>
          <p:nvPr/>
        </p:nvSpPr>
        <p:spPr>
          <a:xfrm>
            <a:off x="4873451" y="4077866"/>
            <a:ext cx="2376264" cy="288032"/>
          </a:xfrm>
          <a:prstGeom prst="accentBorderCallout1">
            <a:avLst>
              <a:gd name="adj1" fmla="val 18750"/>
              <a:gd name="adj2" fmla="val -8333"/>
              <a:gd name="adj3" fmla="val -75513"/>
              <a:gd name="adj4" fmla="val -27355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Occurences</a:t>
            </a:r>
            <a:endParaRPr lang="de-DE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Legende mit Linie 1 (Rahmen und Markierungsleiste) 19"/>
          <p:cNvSpPr/>
          <p:nvPr/>
        </p:nvSpPr>
        <p:spPr>
          <a:xfrm>
            <a:off x="8185819" y="4086250"/>
            <a:ext cx="2376264" cy="288032"/>
          </a:xfrm>
          <a:prstGeom prst="accentBorderCallout1">
            <a:avLst>
              <a:gd name="adj1" fmla="val 18750"/>
              <a:gd name="adj2" fmla="val -8333"/>
              <a:gd name="adj3" fmla="val -75513"/>
              <a:gd name="adj4" fmla="val -27355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+mj-lt"/>
                <a:cs typeface="Arial" pitchFamily="34" charset="0"/>
              </a:rPr>
              <a:t>Description</a:t>
            </a:r>
          </a:p>
        </p:txBody>
      </p:sp>
      <p:sp>
        <p:nvSpPr>
          <p:cNvPr id="21" name="Legende mit Linie 1 (Rahmen und Markierungsleiste) 20"/>
          <p:cNvSpPr/>
          <p:nvPr/>
        </p:nvSpPr>
        <p:spPr>
          <a:xfrm>
            <a:off x="3793331" y="5446018"/>
            <a:ext cx="2376264" cy="288032"/>
          </a:xfrm>
          <a:prstGeom prst="accentBorderCallout1">
            <a:avLst>
              <a:gd name="adj1" fmla="val 18750"/>
              <a:gd name="adj2" fmla="val -8333"/>
              <a:gd name="adj3" fmla="val -174143"/>
              <a:gd name="adj4" fmla="val -39684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+mj-lt"/>
                <a:cs typeface="Arial" pitchFamily="34" charset="0"/>
              </a:rPr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179866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Development process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4612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22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Development </a:t>
            </a:r>
            <a:r>
              <a:rPr lang="de-DE" dirty="0" err="1"/>
              <a:t>process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4FF4340-934C-4D8C-8C7C-093EF1FCC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379" y="232575"/>
            <a:ext cx="7778023" cy="59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01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23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Release </a:t>
            </a:r>
            <a:r>
              <a:rPr lang="de-DE" dirty="0" err="1"/>
              <a:t>process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13C941-DD7B-4EEE-8ECD-6658E257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147" y="1125538"/>
            <a:ext cx="8325670" cy="49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00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24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Development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1129035" y="2061642"/>
            <a:ext cx="6555192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Arial" pitchFamily="34" charset="0"/>
                <a:cs typeface="Arial" pitchFamily="34" charset="0"/>
                <a:hlinkClick r:id="rId2"/>
              </a:rPr>
              <a:t>https://www.cpacs.de/pages/contribute.html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Arial" pitchFamily="34" charset="0"/>
                <a:cs typeface="Arial" pitchFamily="34" charset="0"/>
                <a:hlinkClick r:id="rId2"/>
              </a:rPr>
              <a:t>https://github.com/DLR-SL/CPACS/tree/develop/development</a:t>
            </a:r>
            <a:endParaRPr lang="de-DE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itchFamily="34" charset="0"/>
                <a:cs typeface="Arial" pitchFamily="34" charset="0"/>
                <a:hlinkClick r:id="rId3"/>
              </a:rPr>
              <a:t>https://github.com/DLR-SL/CPACS_Seminar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253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Central Standard Data -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</a:t>
            </a:fld>
            <a:endParaRPr lang="en-GB" noProof="0" dirty="0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280428" y="2753854"/>
            <a:ext cx="1943466" cy="138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448" y="5374010"/>
            <a:ext cx="599192" cy="65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AutoShape 8"/>
          <p:cNvSpPr>
            <a:spLocks noChangeArrowheads="1"/>
          </p:cNvSpPr>
          <p:nvPr/>
        </p:nvSpPr>
        <p:spPr bwMode="auto">
          <a:xfrm>
            <a:off x="2806419" y="5535562"/>
            <a:ext cx="315878" cy="300964"/>
          </a:xfrm>
          <a:prstGeom prst="pentagon">
            <a:avLst/>
          </a:prstGeom>
          <a:solidFill>
            <a:srgbClr val="A432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289640" y="5492728"/>
            <a:ext cx="4976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ommon </a:t>
            </a:r>
            <a:r>
              <a:rPr lang="en-US" u="sng" dirty="0">
                <a:solidFill>
                  <a:srgbClr val="0070C0"/>
                </a:solidFill>
              </a:rPr>
              <a:t>P</a:t>
            </a:r>
            <a:r>
              <a:rPr lang="en-US" dirty="0">
                <a:solidFill>
                  <a:srgbClr val="0070C0"/>
                </a:solidFill>
              </a:rPr>
              <a:t>arametric </a:t>
            </a:r>
            <a:r>
              <a:rPr lang="en-US" u="sng" dirty="0">
                <a:solidFill>
                  <a:srgbClr val="0070C0"/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ircraft </a:t>
            </a:r>
            <a:r>
              <a:rPr lang="en-US" u="sng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onfiguration </a:t>
            </a:r>
            <a:r>
              <a:rPr lang="en-US" u="sng" dirty="0">
                <a:solidFill>
                  <a:srgbClr val="0070C0"/>
                </a:solidFill>
              </a:rPr>
              <a:t>S</a:t>
            </a:r>
            <a:r>
              <a:rPr lang="en-US" dirty="0">
                <a:solidFill>
                  <a:srgbClr val="0070C0"/>
                </a:solidFill>
              </a:rPr>
              <a:t>chema</a:t>
            </a:r>
            <a:endParaRPr lang="de-DE" dirty="0"/>
          </a:p>
        </p:txBody>
      </p:sp>
      <p:sp>
        <p:nvSpPr>
          <p:cNvPr id="50" name="Line 14"/>
          <p:cNvSpPr>
            <a:spLocks noChangeShapeType="1"/>
          </p:cNvSpPr>
          <p:nvPr/>
        </p:nvSpPr>
        <p:spPr bwMode="auto">
          <a:xfrm rot="3300000" flipV="1">
            <a:off x="3367024" y="5491539"/>
            <a:ext cx="292396" cy="41758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6" name="Ellipse 83"/>
          <p:cNvSpPr/>
          <p:nvPr/>
        </p:nvSpPr>
        <p:spPr>
          <a:xfrm>
            <a:off x="2386935" y="2386657"/>
            <a:ext cx="7783110" cy="2654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97" name="Picture 3" descr="C:\Users\silb_da\Pictures\Tsagi_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05" y="3539520"/>
            <a:ext cx="995501" cy="11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7" descr="C:\Users\silb_da\Pictures\CSIR-National_Aerospace_Laboratories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71" y="3934139"/>
            <a:ext cx="523948" cy="51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17" descr="C:\Users\silb_da\Pictures\kari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100000">
                        <a14:foregroundMark x1="10714" y1="70714" x2="10714" y2="70714"/>
                        <a14:foregroundMark x1="47143" y1="71429" x2="47143" y2="7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33"/>
          <a:stretch/>
        </p:blipFill>
        <p:spPr bwMode="auto">
          <a:xfrm>
            <a:off x="7159991" y="2612639"/>
            <a:ext cx="422974" cy="3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C:\Users\silb_da\Pictures\Jaxa_logo_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658" y="3758584"/>
            <a:ext cx="523948" cy="3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0" descr="C:\Users\silb_da\Pictures\CIRA_3d8b88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529" b="84314" l="0" r="100000">
                        <a14:foregroundMark x1="68382" y1="52555" x2="68382" y2="52555"/>
                        <a14:foregroundMark x1="89706" y1="51095" x2="89706" y2="51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972" b="20821"/>
          <a:stretch/>
        </p:blipFill>
        <p:spPr bwMode="auto">
          <a:xfrm>
            <a:off x="9103255" y="3123447"/>
            <a:ext cx="613914" cy="31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1" t="12401" r="11627" b="15716"/>
          <a:stretch/>
        </p:blipFill>
        <p:spPr bwMode="auto">
          <a:xfrm>
            <a:off x="5275350" y="2487263"/>
            <a:ext cx="365978" cy="47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48"/>
          <p:cNvSpPr txBox="1"/>
          <p:nvPr/>
        </p:nvSpPr>
        <p:spPr>
          <a:xfrm>
            <a:off x="5051748" y="2955154"/>
            <a:ext cx="77777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Operations</a:t>
            </a:r>
          </a:p>
        </p:txBody>
      </p:sp>
      <p:pic>
        <p:nvPicPr>
          <p:cNvPr id="104" name="Picture 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924" y="2721787"/>
            <a:ext cx="421528" cy="5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45"/>
          <p:cNvSpPr txBox="1"/>
          <p:nvPr/>
        </p:nvSpPr>
        <p:spPr>
          <a:xfrm>
            <a:off x="3501403" y="3233788"/>
            <a:ext cx="94128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Aerodynamics</a:t>
            </a:r>
          </a:p>
        </p:txBody>
      </p:sp>
      <p:pic>
        <p:nvPicPr>
          <p:cNvPr id="106" name="Picture 9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0" t="5282" r="6524" b="8468"/>
          <a:stretch/>
        </p:blipFill>
        <p:spPr bwMode="auto">
          <a:xfrm>
            <a:off x="8227596" y="2666694"/>
            <a:ext cx="451928" cy="57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52"/>
          <p:cNvSpPr txBox="1"/>
          <p:nvPr/>
        </p:nvSpPr>
        <p:spPr>
          <a:xfrm>
            <a:off x="7948799" y="3247279"/>
            <a:ext cx="114005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On board systems</a:t>
            </a:r>
          </a:p>
        </p:txBody>
      </p:sp>
      <p:pic>
        <p:nvPicPr>
          <p:cNvPr id="10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37140" y="4064411"/>
            <a:ext cx="501233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extBox 51"/>
          <p:cNvSpPr txBox="1"/>
          <p:nvPr/>
        </p:nvSpPr>
        <p:spPr>
          <a:xfrm>
            <a:off x="5692918" y="4714314"/>
            <a:ext cx="89319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Flight control</a:t>
            </a:r>
          </a:p>
        </p:txBody>
      </p:sp>
      <p:pic>
        <p:nvPicPr>
          <p:cNvPr id="110" name="Picture 1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076" y="3510150"/>
            <a:ext cx="491074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" name="TextBox 50"/>
          <p:cNvSpPr txBox="1"/>
          <p:nvPr/>
        </p:nvSpPr>
        <p:spPr>
          <a:xfrm>
            <a:off x="2919690" y="4084414"/>
            <a:ext cx="926856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Management </a:t>
            </a:r>
          </a:p>
        </p:txBody>
      </p:sp>
      <p:pic>
        <p:nvPicPr>
          <p:cNvPr id="112" name="Picture 1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848" y="3955623"/>
            <a:ext cx="458139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TextBox 47"/>
          <p:cNvSpPr txBox="1"/>
          <p:nvPr/>
        </p:nvSpPr>
        <p:spPr>
          <a:xfrm>
            <a:off x="4215907" y="4536498"/>
            <a:ext cx="758541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Propulsion</a:t>
            </a:r>
          </a:p>
        </p:txBody>
      </p:sp>
      <p:pic>
        <p:nvPicPr>
          <p:cNvPr id="114" name="Picture 10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2" b="11676"/>
          <a:stretch/>
        </p:blipFill>
        <p:spPr bwMode="auto">
          <a:xfrm>
            <a:off x="6613061" y="2433861"/>
            <a:ext cx="481447" cy="52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TextBox 46"/>
          <p:cNvSpPr txBox="1"/>
          <p:nvPr/>
        </p:nvSpPr>
        <p:spPr>
          <a:xfrm>
            <a:off x="6467994" y="2979413"/>
            <a:ext cx="679994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Structure</a:t>
            </a:r>
          </a:p>
        </p:txBody>
      </p:sp>
      <p:pic>
        <p:nvPicPr>
          <p:cNvPr id="116" name="Picture 13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936" y="3567152"/>
            <a:ext cx="438410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TextBox 49"/>
          <p:cNvSpPr txBox="1"/>
          <p:nvPr/>
        </p:nvSpPr>
        <p:spPr>
          <a:xfrm>
            <a:off x="8755400" y="4171178"/>
            <a:ext cx="66877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Material </a:t>
            </a:r>
          </a:p>
        </p:txBody>
      </p:sp>
      <p:pic>
        <p:nvPicPr>
          <p:cNvPr id="118" name="Picture 14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811" y="3903955"/>
            <a:ext cx="496627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" name="TextBox 53"/>
          <p:cNvSpPr txBox="1"/>
          <p:nvPr/>
        </p:nvSpPr>
        <p:spPr>
          <a:xfrm>
            <a:off x="7237148" y="4503222"/>
            <a:ext cx="1314785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Mission performance</a:t>
            </a:r>
          </a:p>
        </p:txBody>
      </p:sp>
      <p:pic>
        <p:nvPicPr>
          <p:cNvPr id="120" name="Picture 8" descr="C:\Users\silb_da\Pictures\nlr-logo-300x77-1-300x77.pn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02"/>
          <a:stretch/>
        </p:blipFill>
        <p:spPr bwMode="auto">
          <a:xfrm>
            <a:off x="4870986" y="4063915"/>
            <a:ext cx="344224" cy="39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961" y="4384577"/>
            <a:ext cx="446495" cy="3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3" descr="C:\Users\silb_da\Pictures\untitled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10" y="2687395"/>
            <a:ext cx="628737" cy="23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9" descr="C:\Users\silb_da\Pictures\national-institute-for-aerospace-research-elie-carafoli-incas-squarelogo-1523872064741.png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6" r="11589"/>
          <a:stretch/>
        </p:blipFill>
        <p:spPr bwMode="auto">
          <a:xfrm>
            <a:off x="9281076" y="3646918"/>
            <a:ext cx="402823" cy="5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feld 107"/>
          <p:cNvSpPr txBox="1"/>
          <p:nvPr/>
        </p:nvSpPr>
        <p:spPr>
          <a:xfrm>
            <a:off x="5431506" y="1980228"/>
            <a:ext cx="2146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Disciplinary Experts</a:t>
            </a:r>
          </a:p>
        </p:txBody>
      </p:sp>
      <p:sp>
        <p:nvSpPr>
          <p:cNvPr id="35" name="Line 14"/>
          <p:cNvSpPr>
            <a:spLocks noChangeShapeType="1"/>
          </p:cNvSpPr>
          <p:nvPr/>
        </p:nvSpPr>
        <p:spPr bwMode="auto">
          <a:xfrm rot="3300000" flipV="1">
            <a:off x="4623357" y="3186553"/>
            <a:ext cx="867153" cy="1229444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AutoShape 8"/>
          <p:cNvSpPr>
            <a:spLocks noChangeArrowheads="1"/>
          </p:cNvSpPr>
          <p:nvPr/>
        </p:nvSpPr>
        <p:spPr bwMode="auto">
          <a:xfrm>
            <a:off x="5969570" y="3479699"/>
            <a:ext cx="436372" cy="415769"/>
          </a:xfrm>
          <a:prstGeom prst="pentagon">
            <a:avLst/>
          </a:prstGeom>
          <a:solidFill>
            <a:srgbClr val="A432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Line 14"/>
          <p:cNvSpPr>
            <a:spLocks noChangeShapeType="1"/>
          </p:cNvSpPr>
          <p:nvPr/>
        </p:nvSpPr>
        <p:spPr bwMode="auto">
          <a:xfrm rot="10800000" flipH="1" flipV="1">
            <a:off x="5571121" y="2993526"/>
            <a:ext cx="398449" cy="48527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" name="Line 14"/>
          <p:cNvSpPr>
            <a:spLocks noChangeShapeType="1"/>
          </p:cNvSpPr>
          <p:nvPr/>
        </p:nvSpPr>
        <p:spPr bwMode="auto">
          <a:xfrm rot="10800000" flipV="1">
            <a:off x="6368017" y="3021791"/>
            <a:ext cx="332728" cy="509364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rot="10800000" flipV="1">
            <a:off x="6564436" y="3280823"/>
            <a:ext cx="1217521" cy="40268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" name="Line 14"/>
          <p:cNvSpPr>
            <a:spLocks noChangeShapeType="1"/>
          </p:cNvSpPr>
          <p:nvPr/>
        </p:nvSpPr>
        <p:spPr bwMode="auto">
          <a:xfrm rot="10800000">
            <a:off x="6564437" y="3798701"/>
            <a:ext cx="1676082" cy="5149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" name="Line 14"/>
          <p:cNvSpPr>
            <a:spLocks noChangeShapeType="1"/>
          </p:cNvSpPr>
          <p:nvPr/>
        </p:nvSpPr>
        <p:spPr bwMode="auto">
          <a:xfrm rot="10800000" flipH="1" flipV="1">
            <a:off x="6488844" y="3895453"/>
            <a:ext cx="688802" cy="24007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2" name="Line 14"/>
          <p:cNvSpPr>
            <a:spLocks noChangeShapeType="1"/>
          </p:cNvSpPr>
          <p:nvPr/>
        </p:nvSpPr>
        <p:spPr bwMode="auto">
          <a:xfrm rot="10800000" flipH="1">
            <a:off x="5937140" y="3955622"/>
            <a:ext cx="102054" cy="547598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 rot="10800000" flipH="1">
            <a:off x="5264627" y="3895454"/>
            <a:ext cx="704943" cy="24007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 rot="3300000" flipV="1">
            <a:off x="4746135" y="3071811"/>
            <a:ext cx="1025780" cy="88197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71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0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CPACS: Common </a:t>
            </a:r>
            <a:r>
              <a:rPr lang="de-DE" dirty="0" err="1"/>
              <a:t>Parametric</a:t>
            </a:r>
            <a:r>
              <a:rPr lang="de-DE" dirty="0"/>
              <a:t> </a:t>
            </a:r>
            <a:r>
              <a:rPr lang="de-DE" dirty="0" err="1"/>
              <a:t>Aircraft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4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66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0758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0758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0617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4295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1977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8059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0279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59234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3097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36" name="Text Box 28"/>
          <p:cNvSpPr txBox="1">
            <a:spLocks noChangeArrowheads="1"/>
          </p:cNvSpPr>
          <p:nvPr/>
        </p:nvSpPr>
        <p:spPr bwMode="auto">
          <a:xfrm rot="3302048">
            <a:off x="2151343" y="1470174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3751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pic>
        <p:nvPicPr>
          <p:cNvPr id="31" name="Picture 2" descr="D:\Weiteres\AircraftConfigurationsPlots\Plots\Mix\wing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20"/>
          <a:stretch/>
        </p:blipFill>
        <p:spPr bwMode="auto">
          <a:xfrm>
            <a:off x="3082865" y="3382213"/>
            <a:ext cx="3467589" cy="87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D:\Arbeit\AircraftConfigurationsPlots\Plots\Mix\Fuselage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1" t="22681" r="34943" b="8252"/>
          <a:stretch/>
        </p:blipFill>
        <p:spPr bwMode="auto">
          <a:xfrm>
            <a:off x="4076318" y="2177583"/>
            <a:ext cx="1795105" cy="136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D:\Arbeit\AircraftConfigurationsPlots\Plots\Mix\eng.pn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47819" r="52083" b="12052"/>
          <a:stretch/>
        </p:blipFill>
        <p:spPr bwMode="auto">
          <a:xfrm>
            <a:off x="4129227" y="4005541"/>
            <a:ext cx="1062213" cy="81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Line 43"/>
          <p:cNvSpPr>
            <a:spLocks noChangeShapeType="1"/>
          </p:cNvSpPr>
          <p:nvPr/>
        </p:nvSpPr>
        <p:spPr bwMode="auto">
          <a:xfrm>
            <a:off x="2572722" y="3128457"/>
            <a:ext cx="1455888" cy="475072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Line 43"/>
          <p:cNvSpPr>
            <a:spLocks noChangeShapeType="1"/>
          </p:cNvSpPr>
          <p:nvPr/>
        </p:nvSpPr>
        <p:spPr bwMode="auto">
          <a:xfrm>
            <a:off x="2572722" y="3241765"/>
            <a:ext cx="1599904" cy="991533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8" name="Line 43"/>
          <p:cNvSpPr>
            <a:spLocks noChangeShapeType="1"/>
          </p:cNvSpPr>
          <p:nvPr/>
        </p:nvSpPr>
        <p:spPr bwMode="auto">
          <a:xfrm>
            <a:off x="2571726" y="3372896"/>
            <a:ext cx="1291690" cy="1340334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9" name="Line 42"/>
          <p:cNvSpPr>
            <a:spLocks noChangeShapeType="1"/>
          </p:cNvSpPr>
          <p:nvPr/>
        </p:nvSpPr>
        <p:spPr bwMode="auto">
          <a:xfrm>
            <a:off x="2561263" y="2980775"/>
            <a:ext cx="1385206" cy="74147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919484" y="4522973"/>
            <a:ext cx="1469166" cy="885533"/>
            <a:chOff x="4044801" y="4725121"/>
            <a:chExt cx="1469166" cy="885533"/>
          </a:xfrm>
        </p:grpSpPr>
        <p:pic>
          <p:nvPicPr>
            <p:cNvPr id="41" name="Picture 20" descr="D:\Arbeit\AircraftConfigurationsPlots\Plots\Mix\lg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1" t="44114" r="56435" b="34741"/>
            <a:stretch/>
          </p:blipFill>
          <p:spPr bwMode="auto">
            <a:xfrm>
              <a:off x="4044801" y="4725121"/>
              <a:ext cx="1026985" cy="576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0" descr="D:\Arbeit\AircraftConfigurationsPlots\Plots\Mix\lg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1" t="67171" r="69928" b="13596"/>
            <a:stretch/>
          </p:blipFill>
          <p:spPr bwMode="auto">
            <a:xfrm>
              <a:off x="4705421" y="5085938"/>
              <a:ext cx="372551" cy="524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0" descr="D:\Arbeit\AircraftConfigurationsPlots\Plots\Mix\lg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2" t="44114" r="42709" b="34741"/>
            <a:stretch/>
          </p:blipFill>
          <p:spPr bwMode="auto">
            <a:xfrm>
              <a:off x="4988733" y="4731531"/>
              <a:ext cx="525234" cy="576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uppieren 71"/>
          <p:cNvGrpSpPr>
            <a:grpSpLocks noChangeAspect="1"/>
          </p:cNvGrpSpPr>
          <p:nvPr/>
        </p:nvGrpSpPr>
        <p:grpSpPr>
          <a:xfrm>
            <a:off x="5449515" y="1329460"/>
            <a:ext cx="6090986" cy="4404590"/>
            <a:chOff x="1765880" y="1804643"/>
            <a:chExt cx="4996773" cy="3613329"/>
          </a:xfrm>
        </p:grpSpPr>
        <p:pic>
          <p:nvPicPr>
            <p:cNvPr id="45" name="Picture 4" descr="D:\Arbeit\AircraftConfigurationsPlots\Plots\Freestyle\D150.pn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653" y="1804643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0" descr="D:\Arbeit\AircraftConfigurationsPlots\Plots\Freestyle\SSBJ.pn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5547" y="3276485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1" descr="D:\Arbeit\AircraftConfigurationsPlots\Plots\Freestyle\uCav.pn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096" y="4697972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3" descr="D:\Arbeit\AircraftConfigurationsPlots\Plots\Freestyle\BWB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442" y="2985375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6" descr="D:\Arbeit\AircraftConfigurationsPlots\Plots\Freestyle\D25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744" y="2280730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9" descr="D:\Arbeit\AircraftConfigurationsPlots\Plots\Freestyle\SBW.pn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7108" y="2608548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6" descr="D:\Arbeit\AircraftConfigurationsPlots\Plots\Freestyle\BoxWing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2653" y="3605516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D:\Arbeit\AircraftConfigurationsPlots\Plots\Freestyle\Hybrit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330" y="3763220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7" descr="D:\Arbeit\AircraftConfigurationsPlots\Plots\Freestyle\FanWing.png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4096" y="4337972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2" descr="D:\Arbeit\AircraftConfigurationsPlots\Plots\Freestyle\x31.png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880" y="4588768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5472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CPACS: Common </a:t>
            </a:r>
            <a:r>
              <a:rPr lang="de-DE" dirty="0" err="1"/>
              <a:t>Parametric</a:t>
            </a:r>
            <a:r>
              <a:rPr lang="de-DE" dirty="0"/>
              <a:t> </a:t>
            </a:r>
            <a:r>
              <a:rPr lang="de-DE" dirty="0" err="1"/>
              <a:t>Aircraft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5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349366" y="1488086"/>
            <a:ext cx="3984713" cy="424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r>
              <a:rPr lang="de-DE" sz="1000" dirty="0">
                <a:solidFill>
                  <a:prstClr val="black"/>
                </a:solidFill>
                <a:latin typeface="+mj-lt"/>
                <a:cs typeface="Arial" pitchFamily="34" charset="0"/>
              </a:rPr>
              <a:t> </a:t>
            </a:r>
            <a:endParaRPr lang="de-DE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language for aircraft design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 of specialist knowledge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since 2005, based on XML / XSD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readable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product and process information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Open-source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4"/>
          <a:stretch/>
        </p:blipFill>
        <p:spPr bwMode="auto">
          <a:xfrm>
            <a:off x="3633837" y="1846327"/>
            <a:ext cx="191935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5461871" y="1846326"/>
            <a:ext cx="177746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2031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2031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1890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5568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3250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9332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1552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60507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4370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36" name="Text Box 28"/>
          <p:cNvSpPr txBox="1">
            <a:spLocks noChangeArrowheads="1"/>
          </p:cNvSpPr>
          <p:nvPr/>
        </p:nvSpPr>
        <p:spPr bwMode="auto">
          <a:xfrm rot="3302048">
            <a:off x="2157921" y="1470173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5024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6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CPACS: Common </a:t>
            </a:r>
            <a:r>
              <a:rPr lang="de-DE" dirty="0" err="1"/>
              <a:t>Parametric</a:t>
            </a:r>
            <a:r>
              <a:rPr lang="de-DE" dirty="0"/>
              <a:t> </a:t>
            </a:r>
            <a:r>
              <a:rPr lang="de-DE" dirty="0" err="1"/>
              <a:t>Aircraft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6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349366" y="1488086"/>
            <a:ext cx="3984713" cy="424596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r>
              <a:rPr lang="de-DE" sz="1000" dirty="0">
                <a:solidFill>
                  <a:prstClr val="black"/>
                </a:solidFill>
                <a:latin typeface="+mj-lt"/>
                <a:cs typeface="Arial" pitchFamily="34" charset="0"/>
              </a:rPr>
              <a:t> </a:t>
            </a:r>
            <a:endParaRPr lang="de-DE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language for aircraft design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 of specialist knowledge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since 2005, based on XML / XSD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readable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product and process information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Open-source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4"/>
          <a:stretch/>
        </p:blipFill>
        <p:spPr bwMode="auto">
          <a:xfrm>
            <a:off x="3633837" y="1846327"/>
            <a:ext cx="191935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5461871" y="1846326"/>
            <a:ext cx="177746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2031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2031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1890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5568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3250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9332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1552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60507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4370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34079" y="1488086"/>
            <a:ext cx="3744415" cy="424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00"/>
              </a:spcBef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300"/>
              </a:spcBef>
            </a:pPr>
            <a:r>
              <a:rPr lang="en-US" sz="1400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libraries: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TIXI: 	fast &amp; simple XML Interfacing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TIGL: 	Geometric Library</a:t>
            </a:r>
            <a:b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(based on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OpenCASCADE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query functions: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tiglGetWingArea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export to IGES/VTK</a:t>
            </a: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geometry viewer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interfaces for: C, C++, Python, Java, MATLAB and Fortran</a:t>
            </a:r>
          </a:p>
        </p:txBody>
      </p:sp>
      <p:pic>
        <p:nvPicPr>
          <p:cNvPr id="31" name="Picture 2" descr="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03" y="2848046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C:\Users\moer_er\Desktop\D150_2.pn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44874" b="6814"/>
          <a:stretch/>
        </p:blipFill>
        <p:spPr bwMode="auto">
          <a:xfrm>
            <a:off x="8342189" y="4381844"/>
            <a:ext cx="1728194" cy="128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28"/>
          <p:cNvSpPr txBox="1">
            <a:spLocks noChangeArrowheads="1"/>
          </p:cNvSpPr>
          <p:nvPr/>
        </p:nvSpPr>
        <p:spPr bwMode="auto">
          <a:xfrm rot="3302048">
            <a:off x="2157921" y="1470173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5024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9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51FF12-38C3-4750-A173-FBCBA7B93A7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B2F508-07C6-49C6-B1D1-9B074CCA98A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7</a:t>
            </a:fld>
            <a:endParaRPr lang="en-GB" noProof="0" dirty="0"/>
          </a:p>
        </p:txBody>
      </p:sp>
      <p:pic>
        <p:nvPicPr>
          <p:cNvPr id="6" name="Picture 7" descr="https://rcenvironment.de/images/rce-logo.png">
            <a:extLst>
              <a:ext uri="{FF2B5EF4-FFF2-40B4-BE49-F238E27FC236}">
                <a16:creationId xmlns:a16="http://schemas.microsoft.com/office/drawing/2014/main" id="{6D3FBB76-30DB-49E0-A9CA-2D8E0E344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53" y="1279239"/>
            <a:ext cx="140847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5C02187A-D112-4A72-A5A5-84E61E81D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901" y="1269554"/>
            <a:ext cx="648072" cy="73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D:\Programme\openAD\logo.png">
            <a:extLst>
              <a:ext uri="{FF2B5EF4-FFF2-40B4-BE49-F238E27FC236}">
                <a16:creationId xmlns:a16="http://schemas.microsoft.com/office/drawing/2014/main" id="{C0B10D7B-36B9-4B82-820B-5B275C478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963" y="1303206"/>
            <a:ext cx="722581" cy="48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DEAFB6F-CC68-4CDC-BCCA-24BB78F522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4980" y="2163299"/>
            <a:ext cx="3096344" cy="925825"/>
          </a:xfrm>
        </p:spPr>
        <p:txBody>
          <a:bodyPr/>
          <a:lstStyle/>
          <a:p>
            <a:r>
              <a:rPr lang="en-US" sz="1400" u="sng" dirty="0">
                <a:latin typeface="+mj-lt"/>
              </a:rPr>
              <a:t>Tool integration framework</a:t>
            </a:r>
          </a:p>
          <a:p>
            <a:r>
              <a:rPr lang="en-US" sz="1400" dirty="0">
                <a:latin typeface="+mj-lt"/>
              </a:rPr>
              <a:t>Supports data exchange via CPACS files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D9976604-C884-439F-BABE-8CE8ADC9FB0A}"/>
              </a:ext>
            </a:extLst>
          </p:cNvPr>
          <p:cNvSpPr txBox="1">
            <a:spLocks/>
          </p:cNvSpPr>
          <p:nvPr/>
        </p:nvSpPr>
        <p:spPr bwMode="auto">
          <a:xfrm>
            <a:off x="8369199" y="2163299"/>
            <a:ext cx="1904852" cy="85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Aircraft </a:t>
            </a:r>
            <a:r>
              <a:rPr lang="en-US" sz="1400" u="sng" dirty="0">
                <a:latin typeface="+mj-lt"/>
              </a:rPr>
              <a:t>data ontology</a:t>
            </a:r>
          </a:p>
          <a:p>
            <a:r>
              <a:rPr lang="en-US" sz="1400" dirty="0">
                <a:latin typeface="+mj-lt"/>
              </a:rPr>
              <a:t>Schema: XSD</a:t>
            </a:r>
          </a:p>
          <a:p>
            <a:r>
              <a:rPr lang="en-US" sz="1400" dirty="0">
                <a:latin typeface="+mj-lt"/>
              </a:rPr>
              <a:t>Data: XML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7622434B-4141-47CB-ABE3-D9FFCBD7D10E}"/>
              </a:ext>
            </a:extLst>
          </p:cNvPr>
          <p:cNvSpPr txBox="1">
            <a:spLocks/>
          </p:cNvSpPr>
          <p:nvPr/>
        </p:nvSpPr>
        <p:spPr bwMode="auto">
          <a:xfrm>
            <a:off x="4729435" y="2163299"/>
            <a:ext cx="3384376" cy="421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400" dirty="0">
                <a:latin typeface="+mj-lt"/>
              </a:rPr>
              <a:t>Aircraft design </a:t>
            </a:r>
            <a:r>
              <a:rPr lang="en-US" sz="1400" u="sng" dirty="0">
                <a:latin typeface="+mj-lt"/>
              </a:rPr>
              <a:t>tool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+mj-lt"/>
              </a:rPr>
              <a:t>Python</a:t>
            </a:r>
          </a:p>
        </p:txBody>
      </p:sp>
      <p:pic>
        <p:nvPicPr>
          <p:cNvPr id="12" name="Picture 2" descr="Logo">
            <a:extLst>
              <a:ext uri="{FF2B5EF4-FFF2-40B4-BE49-F238E27FC236}">
                <a16:creationId xmlns:a16="http://schemas.microsoft.com/office/drawing/2014/main" id="{30AFD71E-04E1-4EE0-9ECE-14226C64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606" y="3702277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1E8B05BC-3C93-47AA-9178-B73709B8B6C1}"/>
              </a:ext>
            </a:extLst>
          </p:cNvPr>
          <p:cNvSpPr/>
          <p:nvPr/>
        </p:nvSpPr>
        <p:spPr>
          <a:xfrm>
            <a:off x="2388923" y="3386692"/>
            <a:ext cx="1289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TiXI</a:t>
            </a:r>
            <a:endParaRPr lang="de-DE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307D8FD5-93F1-442E-8013-FDB11821DBC0}"/>
              </a:ext>
            </a:extLst>
          </p:cNvPr>
          <p:cNvSpPr txBox="1">
            <a:spLocks/>
          </p:cNvSpPr>
          <p:nvPr/>
        </p:nvSpPr>
        <p:spPr bwMode="auto">
          <a:xfrm>
            <a:off x="6182574" y="4350349"/>
            <a:ext cx="4061976" cy="142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400" dirty="0" err="1">
                <a:latin typeface="+mj-lt"/>
              </a:rPr>
              <a:t>TiGL</a:t>
            </a:r>
            <a:r>
              <a:rPr lang="en-US" sz="1400" dirty="0">
                <a:latin typeface="+mj-lt"/>
              </a:rPr>
              <a:t>: </a:t>
            </a:r>
            <a:r>
              <a:rPr lang="en-US" sz="1400" b="1" dirty="0" err="1">
                <a:latin typeface="+mj-lt"/>
              </a:rPr>
              <a:t>Ti</a:t>
            </a:r>
            <a:r>
              <a:rPr lang="en-US" sz="1400" dirty="0" err="1">
                <a:latin typeface="+mj-lt"/>
              </a:rPr>
              <a:t>GL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G</a:t>
            </a:r>
            <a:r>
              <a:rPr lang="en-US" sz="1400" dirty="0">
                <a:latin typeface="+mj-lt"/>
              </a:rPr>
              <a:t>eometry </a:t>
            </a:r>
            <a:r>
              <a:rPr lang="en-US" sz="1400" b="1" u="sng" dirty="0">
                <a:latin typeface="+mj-lt"/>
              </a:rPr>
              <a:t>L</a:t>
            </a:r>
            <a:r>
              <a:rPr lang="en-US" sz="1400" u="sng" dirty="0">
                <a:latin typeface="+mj-lt"/>
              </a:rPr>
              <a:t>ibrary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+mj-lt"/>
              </a:rPr>
              <a:t>Based on </a:t>
            </a:r>
            <a:r>
              <a:rPr lang="en-US" sz="1400" dirty="0" err="1">
                <a:latin typeface="+mj-lt"/>
              </a:rPr>
              <a:t>OpenCascade</a:t>
            </a:r>
            <a:endParaRPr lang="en-US" sz="1400" dirty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latin typeface="+mj-lt"/>
              </a:rPr>
              <a:t>(Additional) methods for geometric operations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+mj-lt"/>
              </a:rPr>
              <a:t>Viewer</a:t>
            </a:r>
          </a:p>
          <a:p>
            <a:pPr>
              <a:spcAft>
                <a:spcPts val="600"/>
              </a:spcAft>
            </a:pPr>
            <a:endParaRPr lang="en-US" sz="1400" dirty="0">
              <a:latin typeface="+mj-lt"/>
            </a:endParaRP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411938FC-FB18-4E85-910D-FCA9F1E4D8E0}"/>
              </a:ext>
            </a:extLst>
          </p:cNvPr>
          <p:cNvSpPr txBox="1">
            <a:spLocks/>
          </p:cNvSpPr>
          <p:nvPr/>
        </p:nvSpPr>
        <p:spPr bwMode="auto">
          <a:xfrm>
            <a:off x="1903492" y="4410268"/>
            <a:ext cx="2861695" cy="1055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400" dirty="0" err="1">
                <a:latin typeface="+mj-lt"/>
              </a:rPr>
              <a:t>TiXI</a:t>
            </a:r>
            <a:r>
              <a:rPr lang="en-US" sz="1400" dirty="0">
                <a:latin typeface="+mj-lt"/>
              </a:rPr>
              <a:t>: </a:t>
            </a:r>
            <a:r>
              <a:rPr lang="en-US" sz="1400" b="1" dirty="0" err="1">
                <a:latin typeface="+mj-lt"/>
              </a:rPr>
              <a:t>Ti</a:t>
            </a:r>
            <a:r>
              <a:rPr lang="en-US" sz="1400" dirty="0" err="1">
                <a:latin typeface="+mj-lt"/>
              </a:rPr>
              <a:t>XI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u="sng" dirty="0">
                <a:latin typeface="+mj-lt"/>
              </a:rPr>
              <a:t>X</a:t>
            </a:r>
            <a:r>
              <a:rPr lang="en-US" sz="1400" u="sng" dirty="0">
                <a:latin typeface="+mj-lt"/>
              </a:rPr>
              <a:t>ML </a:t>
            </a:r>
            <a:r>
              <a:rPr lang="en-US" sz="1400" b="1" u="sng" dirty="0">
                <a:latin typeface="+mj-lt"/>
              </a:rPr>
              <a:t>I</a:t>
            </a:r>
            <a:r>
              <a:rPr lang="en-US" sz="1400" u="sng" dirty="0">
                <a:latin typeface="+mj-lt"/>
              </a:rPr>
              <a:t>nterface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+mj-lt"/>
              </a:rPr>
              <a:t>Extends LibXML2 with individual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3190290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CPACS: Common </a:t>
            </a:r>
            <a:r>
              <a:rPr lang="de-DE" dirty="0" err="1"/>
              <a:t>Parametric</a:t>
            </a:r>
            <a:r>
              <a:rPr lang="de-DE" dirty="0"/>
              <a:t> </a:t>
            </a:r>
            <a:r>
              <a:rPr lang="de-DE" dirty="0" err="1"/>
              <a:t>Aircraft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8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2031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2031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1890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5568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3250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9332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1552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60507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4370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49367" y="1488086"/>
            <a:ext cx="7729128" cy="42459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00"/>
              </a:spcBef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 rot="3302048">
            <a:off x="2157921" y="1470173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5024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8372208" y="1944508"/>
            <a:ext cx="2320879" cy="3132862"/>
          </a:xfrm>
          <a:prstGeom prst="roundRect">
            <a:avLst>
              <a:gd name="adj" fmla="val 4283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existing analysis module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9219050" y="2320867"/>
            <a:ext cx="627195" cy="582864"/>
            <a:chOff x="6977427" y="2381604"/>
            <a:chExt cx="720000" cy="669110"/>
          </a:xfrm>
        </p:grpSpPr>
        <p:sp>
          <p:nvSpPr>
            <p:cNvPr id="67" name="Rectangle 66"/>
            <p:cNvSpPr/>
            <p:nvPr/>
          </p:nvSpPr>
          <p:spPr>
            <a:xfrm>
              <a:off x="6977427" y="2554859"/>
              <a:ext cx="720000" cy="4958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977427" y="2381604"/>
              <a:ext cx="720000" cy="1732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de-DE" sz="10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input</a:t>
              </a:r>
              <a:endPara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195111" y="2629366"/>
              <a:ext cx="284632" cy="379629"/>
              <a:chOff x="6664250" y="2533921"/>
              <a:chExt cx="284632" cy="379629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6723971" y="2533921"/>
                <a:ext cx="224911" cy="337366"/>
                <a:chOff x="459117" y="3649046"/>
                <a:chExt cx="360000" cy="540000"/>
              </a:xfrm>
            </p:grpSpPr>
            <p:sp>
              <p:nvSpPr>
                <p:cNvPr id="84" name="Rounded Rectangle 83"/>
                <p:cNvSpPr/>
                <p:nvPr/>
              </p:nvSpPr>
              <p:spPr>
                <a:xfrm>
                  <a:off x="459117" y="3649046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6694111" y="2555054"/>
                <a:ext cx="224911" cy="337366"/>
                <a:chOff x="459117" y="3649048"/>
                <a:chExt cx="360000" cy="540000"/>
              </a:xfrm>
            </p:grpSpPr>
            <p:sp>
              <p:nvSpPr>
                <p:cNvPr id="82" name="Rounded Rectangle 81"/>
                <p:cNvSpPr/>
                <p:nvPr/>
              </p:nvSpPr>
              <p:spPr>
                <a:xfrm>
                  <a:off x="459117" y="3649048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6664250" y="2576186"/>
                <a:ext cx="224911" cy="337364"/>
                <a:chOff x="306717" y="3496645"/>
                <a:chExt cx="360000" cy="539997"/>
              </a:xfrm>
            </p:grpSpPr>
            <p:sp>
              <p:nvSpPr>
                <p:cNvPr id="73" name="Rounded Rectangle 72"/>
                <p:cNvSpPr/>
                <p:nvPr/>
              </p:nvSpPr>
              <p:spPr>
                <a:xfrm>
                  <a:off x="306717" y="3496645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5" name="Rounded Rectangle 74"/>
                <p:cNvSpPr/>
                <p:nvPr/>
              </p:nvSpPr>
              <p:spPr>
                <a:xfrm>
                  <a:off x="378717" y="357301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6" name="Rounded Rectangle 75"/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7" name="Rounded Rectangle 76"/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8" name="Rounded Rectangle 77"/>
                <p:cNvSpPr/>
                <p:nvPr/>
              </p:nvSpPr>
              <p:spPr>
                <a:xfrm>
                  <a:off x="378717" y="3772083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>
                <a:xfrm>
                  <a:off x="378717" y="383845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0" name="Rounded Rectangle 79"/>
                <p:cNvSpPr/>
                <p:nvPr/>
              </p:nvSpPr>
              <p:spPr>
                <a:xfrm>
                  <a:off x="378717" y="390480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1" name="Rounded Rectangle 80"/>
                <p:cNvSpPr/>
                <p:nvPr/>
              </p:nvSpPr>
              <p:spPr>
                <a:xfrm>
                  <a:off x="378717" y="3971151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86" name="Group 85"/>
          <p:cNvGrpSpPr/>
          <p:nvPr/>
        </p:nvGrpSpPr>
        <p:grpSpPr>
          <a:xfrm>
            <a:off x="9219050" y="4382433"/>
            <a:ext cx="627195" cy="582864"/>
            <a:chOff x="7111451" y="4856142"/>
            <a:chExt cx="720000" cy="669110"/>
          </a:xfrm>
        </p:grpSpPr>
        <p:sp>
          <p:nvSpPr>
            <p:cNvPr id="87" name="Rectangle 86"/>
            <p:cNvSpPr/>
            <p:nvPr/>
          </p:nvSpPr>
          <p:spPr>
            <a:xfrm>
              <a:off x="7111451" y="5029397"/>
              <a:ext cx="720000" cy="4958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111451" y="4856142"/>
              <a:ext cx="720000" cy="1732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de-DE" sz="8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output</a:t>
              </a:r>
              <a:endParaRPr 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7329135" y="5085754"/>
              <a:ext cx="284632" cy="379629"/>
              <a:chOff x="6664250" y="2533922"/>
              <a:chExt cx="284632" cy="379629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6723971" y="2533922"/>
                <a:ext cx="224911" cy="337366"/>
                <a:chOff x="459117" y="3649048"/>
                <a:chExt cx="360000" cy="540000"/>
              </a:xfrm>
            </p:grpSpPr>
            <p:sp>
              <p:nvSpPr>
                <p:cNvPr id="104" name="Rounded Rectangle 103"/>
                <p:cNvSpPr/>
                <p:nvPr/>
              </p:nvSpPr>
              <p:spPr>
                <a:xfrm>
                  <a:off x="459117" y="3649048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>
                <a:off x="6694111" y="2555054"/>
                <a:ext cx="224911" cy="337366"/>
                <a:chOff x="459117" y="3649048"/>
                <a:chExt cx="360000" cy="540000"/>
              </a:xfrm>
            </p:grpSpPr>
            <p:sp>
              <p:nvSpPr>
                <p:cNvPr id="102" name="Rounded Rectangle 101"/>
                <p:cNvSpPr/>
                <p:nvPr/>
              </p:nvSpPr>
              <p:spPr>
                <a:xfrm>
                  <a:off x="459117" y="3649048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6664250" y="2576186"/>
                <a:ext cx="224911" cy="337365"/>
                <a:chOff x="306717" y="3496649"/>
                <a:chExt cx="360000" cy="539999"/>
              </a:xfrm>
            </p:grpSpPr>
            <p:sp>
              <p:nvSpPr>
                <p:cNvPr id="93" name="Rounded Rectangle 92"/>
                <p:cNvSpPr/>
                <p:nvPr/>
              </p:nvSpPr>
              <p:spPr>
                <a:xfrm>
                  <a:off x="306717" y="3496649"/>
                  <a:ext cx="360000" cy="539999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324717" y="3514650"/>
                  <a:ext cx="324000" cy="50400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5" name="Rounded Rectangle 94"/>
                <p:cNvSpPr/>
                <p:nvPr/>
              </p:nvSpPr>
              <p:spPr>
                <a:xfrm>
                  <a:off x="378717" y="357301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6" name="Rounded Rectangle 95"/>
                <p:cNvSpPr/>
                <p:nvPr/>
              </p:nvSpPr>
              <p:spPr>
                <a:xfrm>
                  <a:off x="378717" y="3639373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7" name="Rounded Rectangle 96"/>
                <p:cNvSpPr/>
                <p:nvPr/>
              </p:nvSpPr>
              <p:spPr>
                <a:xfrm>
                  <a:off x="378717" y="370573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8" name="Rounded Rectangle 97"/>
                <p:cNvSpPr/>
                <p:nvPr/>
              </p:nvSpPr>
              <p:spPr>
                <a:xfrm>
                  <a:off x="378717" y="3772087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9" name="Rounded Rectangle 98"/>
                <p:cNvSpPr/>
                <p:nvPr/>
              </p:nvSpPr>
              <p:spPr>
                <a:xfrm>
                  <a:off x="378717" y="383843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0" name="Rounded Rectangle 99"/>
                <p:cNvSpPr/>
                <p:nvPr/>
              </p:nvSpPr>
              <p:spPr>
                <a:xfrm>
                  <a:off x="378717" y="390480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1" name="Rounded Rectangle 100"/>
                <p:cNvSpPr/>
                <p:nvPr/>
              </p:nvSpPr>
              <p:spPr>
                <a:xfrm>
                  <a:off x="378717" y="3971156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106" name="Group 105"/>
          <p:cNvGrpSpPr/>
          <p:nvPr/>
        </p:nvGrpSpPr>
        <p:grpSpPr>
          <a:xfrm>
            <a:off x="8595403" y="3136311"/>
            <a:ext cx="1874490" cy="940792"/>
            <a:chOff x="6312662" y="3312099"/>
            <a:chExt cx="2151856" cy="1080000"/>
          </a:xfrm>
          <a:solidFill>
            <a:schemeClr val="bg1"/>
          </a:solidFill>
        </p:grpSpPr>
        <p:sp>
          <p:nvSpPr>
            <p:cNvPr id="107" name="Rounded Rectangle 106"/>
            <p:cNvSpPr/>
            <p:nvPr/>
          </p:nvSpPr>
          <p:spPr>
            <a:xfrm>
              <a:off x="6312662" y="3312099"/>
              <a:ext cx="2151856" cy="1080000"/>
            </a:xfrm>
            <a:prstGeom prst="roundRect">
              <a:avLst>
                <a:gd name="adj" fmla="val 7939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8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595" y="3411162"/>
              <a:ext cx="254573" cy="32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8918" y="3717099"/>
              <a:ext cx="202878" cy="270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6" descr="https://pbs.twimg.com/profile_images/2323205264/h5g3etjnacmazg8oq17z_400x400.jpe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9936" y="3420075"/>
              <a:ext cx="270000" cy="270000"/>
            </a:xfrm>
            <a:prstGeom prst="rect">
              <a:avLst/>
            </a:prstGeom>
            <a:grpFill/>
            <a:extLst/>
          </p:spPr>
        </p:pic>
        <p:pic>
          <p:nvPicPr>
            <p:cNvPr id="111" name="Picture 7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2991" y="3740946"/>
              <a:ext cx="256945" cy="270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2" descr="http://www.brandsoftheworld.com/sites/default/files/styles/logo-thumbnail/public/042011/microsoft_excel_2010.png?itok=GQG8gRBw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984" y="4087315"/>
              <a:ext cx="270000" cy="270000"/>
            </a:xfrm>
            <a:prstGeom prst="rect">
              <a:avLst/>
            </a:prstGeom>
            <a:grpFill/>
            <a:extLst/>
          </p:spPr>
        </p:pic>
      </p:grpSp>
      <p:grpSp>
        <p:nvGrpSpPr>
          <p:cNvPr id="10" name="Group 9"/>
          <p:cNvGrpSpPr/>
          <p:nvPr/>
        </p:nvGrpSpPr>
        <p:grpSpPr>
          <a:xfrm>
            <a:off x="3721323" y="1944508"/>
            <a:ext cx="5497727" cy="940792"/>
            <a:chOff x="3721323" y="1944508"/>
            <a:chExt cx="5497727" cy="940792"/>
          </a:xfrm>
        </p:grpSpPr>
        <p:grpSp>
          <p:nvGrpSpPr>
            <p:cNvPr id="34" name="Group 33"/>
            <p:cNvGrpSpPr/>
            <p:nvPr/>
          </p:nvGrpSpPr>
          <p:grpSpPr>
            <a:xfrm>
              <a:off x="3721323" y="1944508"/>
              <a:ext cx="1097591" cy="940792"/>
              <a:chOff x="817105" y="1772816"/>
              <a:chExt cx="1260000" cy="1080000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817105" y="1772816"/>
                <a:ext cx="1260000" cy="1080000"/>
              </a:xfrm>
              <a:prstGeom prst="roundRect">
                <a:avLst>
                  <a:gd name="adj" fmla="val 7066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input</a:t>
                </a: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1087105" y="2132856"/>
                <a:ext cx="720000" cy="576000"/>
                <a:chOff x="1124000" y="2141072"/>
                <a:chExt cx="720000" cy="576000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1124000" y="2285072"/>
                  <a:ext cx="720000" cy="43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40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1303980" y="2316969"/>
                  <a:ext cx="360040" cy="37891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  <p:sp>
              <p:nvSpPr>
                <p:cNvPr id="41" name="Rectangle 40"/>
                <p:cNvSpPr/>
                <p:nvPr/>
              </p:nvSpPr>
              <p:spPr>
                <a:xfrm>
                  <a:off x="1124000" y="2141072"/>
                  <a:ext cx="720000" cy="144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input</a:t>
                  </a:r>
                </a:p>
              </p:txBody>
            </p:sp>
          </p:grpSp>
        </p:grpSp>
        <p:grpSp>
          <p:nvGrpSpPr>
            <p:cNvPr id="48" name="Group 47"/>
            <p:cNvGrpSpPr/>
            <p:nvPr/>
          </p:nvGrpSpPr>
          <p:grpSpPr>
            <a:xfrm>
              <a:off x="5178591" y="1944508"/>
              <a:ext cx="1097591" cy="940792"/>
              <a:chOff x="2276059" y="1772816"/>
              <a:chExt cx="1260000" cy="1080000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276059" y="1772816"/>
                <a:ext cx="1260000" cy="1080000"/>
              </a:xfrm>
              <a:prstGeom prst="roundRect">
                <a:avLst>
                  <a:gd name="adj" fmla="val 793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select</a:t>
                </a: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2546059" y="2132856"/>
                <a:ext cx="720000" cy="576000"/>
                <a:chOff x="2604945" y="1969953"/>
                <a:chExt cx="720000" cy="576000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2604945" y="2113953"/>
                  <a:ext cx="720000" cy="43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52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2800321" y="2175220"/>
                  <a:ext cx="329248" cy="34650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  <p:sp>
              <p:nvSpPr>
                <p:cNvPr id="53" name="Rectangle 52"/>
                <p:cNvSpPr/>
                <p:nvPr/>
              </p:nvSpPr>
              <p:spPr>
                <a:xfrm>
                  <a:off x="2604945" y="1969953"/>
                  <a:ext cx="720000" cy="144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selection</a:t>
                  </a:r>
                </a:p>
              </p:txBody>
            </p:sp>
          </p:grpSp>
        </p:grpSp>
        <p:sp>
          <p:nvSpPr>
            <p:cNvPr id="114" name="Rounded Rectangle 113"/>
            <p:cNvSpPr/>
            <p:nvPr/>
          </p:nvSpPr>
          <p:spPr>
            <a:xfrm>
              <a:off x="6651128" y="1944508"/>
              <a:ext cx="1254390" cy="940792"/>
            </a:xfrm>
            <a:prstGeom prst="roundRect">
              <a:avLst>
                <a:gd name="adj" fmla="val 61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map</a:t>
              </a:r>
            </a:p>
          </p:txBody>
        </p:sp>
        <p:pic>
          <p:nvPicPr>
            <p:cNvPr id="11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96"/>
            <a:stretch/>
          </p:blipFill>
          <p:spPr bwMode="auto">
            <a:xfrm>
              <a:off x="6864057" y="2459201"/>
              <a:ext cx="286809" cy="301845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116" name="Rectangle 115"/>
            <p:cNvSpPr/>
            <p:nvPr/>
          </p:nvSpPr>
          <p:spPr>
            <a:xfrm>
              <a:off x="7132702" y="2439320"/>
              <a:ext cx="410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  <a:sym typeface="Wingdings" panose="05000000000000000000" pitchFamily="2" charset="2"/>
                </a:rPr>
                <a:t></a:t>
              </a:r>
              <a:endParaRPr lang="en-US" dirty="0"/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7463809" y="2421682"/>
              <a:ext cx="247944" cy="330698"/>
              <a:chOff x="6664250" y="2533922"/>
              <a:chExt cx="284632" cy="379631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6723971" y="2533922"/>
                <a:ext cx="224911" cy="337366"/>
                <a:chOff x="459117" y="3649047"/>
                <a:chExt cx="360000" cy="540000"/>
              </a:xfrm>
            </p:grpSpPr>
            <p:sp>
              <p:nvSpPr>
                <p:cNvPr id="132" name="Rounded Rectangle 131"/>
                <p:cNvSpPr/>
                <p:nvPr/>
              </p:nvSpPr>
              <p:spPr>
                <a:xfrm>
                  <a:off x="459117" y="3649047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9" name="Group 118"/>
              <p:cNvGrpSpPr/>
              <p:nvPr/>
            </p:nvGrpSpPr>
            <p:grpSpPr>
              <a:xfrm>
                <a:off x="6694111" y="2555058"/>
                <a:ext cx="224911" cy="337367"/>
                <a:chOff x="459117" y="3649049"/>
                <a:chExt cx="360000" cy="540001"/>
              </a:xfrm>
            </p:grpSpPr>
            <p:sp>
              <p:nvSpPr>
                <p:cNvPr id="130" name="Rounded Rectangle 129"/>
                <p:cNvSpPr/>
                <p:nvPr/>
              </p:nvSpPr>
              <p:spPr>
                <a:xfrm>
                  <a:off x="459117" y="3649049"/>
                  <a:ext cx="360000" cy="540001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477119" y="3667052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6664250" y="2576189"/>
                <a:ext cx="224911" cy="337364"/>
                <a:chOff x="306717" y="3496650"/>
                <a:chExt cx="360000" cy="539997"/>
              </a:xfrm>
            </p:grpSpPr>
            <p:sp>
              <p:nvSpPr>
                <p:cNvPr id="121" name="Rounded Rectangle 120"/>
                <p:cNvSpPr/>
                <p:nvPr/>
              </p:nvSpPr>
              <p:spPr>
                <a:xfrm>
                  <a:off x="306717" y="3496650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3" name="Rounded Rectangle 122"/>
                <p:cNvSpPr/>
                <p:nvPr/>
              </p:nvSpPr>
              <p:spPr>
                <a:xfrm>
                  <a:off x="378717" y="3573017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4" name="Rounded Rectangle 123"/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5" name="Rounded Rectangle 124"/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6" name="Rounded Rectangle 125"/>
                <p:cNvSpPr/>
                <p:nvPr/>
              </p:nvSpPr>
              <p:spPr>
                <a:xfrm>
                  <a:off x="378717" y="3772086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7" name="Rounded Rectangle 126"/>
                <p:cNvSpPr/>
                <p:nvPr/>
              </p:nvSpPr>
              <p:spPr>
                <a:xfrm>
                  <a:off x="378717" y="383844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8" name="Rounded Rectangle 127"/>
                <p:cNvSpPr/>
                <p:nvPr/>
              </p:nvSpPr>
              <p:spPr>
                <a:xfrm>
                  <a:off x="378717" y="390480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9" name="Rounded Rectangle 128"/>
                <p:cNvSpPr/>
                <p:nvPr/>
              </p:nvSpPr>
              <p:spPr>
                <a:xfrm>
                  <a:off x="378717" y="3971152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55" name="Straight Arrow Connector 154"/>
            <p:cNvCxnSpPr>
              <a:stCxn id="36" idx="3"/>
              <a:endCxn id="49" idx="1"/>
            </p:cNvCxnSpPr>
            <p:nvPr/>
          </p:nvCxnSpPr>
          <p:spPr>
            <a:xfrm>
              <a:off x="4818914" y="2414905"/>
              <a:ext cx="35967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49" idx="3"/>
              <a:endCxn id="114" idx="1"/>
            </p:cNvCxnSpPr>
            <p:nvPr/>
          </p:nvCxnSpPr>
          <p:spPr>
            <a:xfrm>
              <a:off x="6276182" y="2414905"/>
              <a:ext cx="3749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14" idx="3"/>
            </p:cNvCxnSpPr>
            <p:nvPr/>
          </p:nvCxnSpPr>
          <p:spPr>
            <a:xfrm>
              <a:off x="7905517" y="2414905"/>
              <a:ext cx="13135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/>
          <p:cNvCxnSpPr/>
          <p:nvPr/>
        </p:nvCxnSpPr>
        <p:spPr>
          <a:xfrm flipV="1">
            <a:off x="7278322" y="4097876"/>
            <a:ext cx="1" cy="16751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>
            <a:off x="8684356" y="3389724"/>
            <a:ext cx="841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itchFamily="34" charset="0"/>
                <a:cs typeface="Arial" pitchFamily="34" charset="0"/>
              </a:rPr>
              <a:t>execute analysis</a:t>
            </a:r>
          </a:p>
        </p:txBody>
      </p:sp>
      <p:cxnSp>
        <p:nvCxnSpPr>
          <p:cNvPr id="165" name="Straight Arrow Connector 164"/>
          <p:cNvCxnSpPr>
            <a:stCxn id="67" idx="2"/>
            <a:endCxn id="107" idx="0"/>
          </p:cNvCxnSpPr>
          <p:nvPr/>
        </p:nvCxnSpPr>
        <p:spPr>
          <a:xfrm>
            <a:off x="9532648" y="2903731"/>
            <a:ext cx="0" cy="2325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9532648" y="4077103"/>
            <a:ext cx="0" cy="3053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5193271" y="2885301"/>
            <a:ext cx="2709531" cy="1212574"/>
            <a:chOff x="5193271" y="2885301"/>
            <a:chExt cx="2709531" cy="1212574"/>
          </a:xfrm>
        </p:grpSpPr>
        <p:sp>
          <p:nvSpPr>
            <p:cNvPr id="62" name="Rectangle 61">
              <a:hlinkClick r:id="" action="ppaction://noaction"/>
            </p:cNvPr>
            <p:cNvSpPr/>
            <p:nvPr/>
          </p:nvSpPr>
          <p:spPr>
            <a:xfrm>
              <a:off x="5193271" y="3157084"/>
              <a:ext cx="2709531" cy="9407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>
              <a:noAutofit/>
            </a:bodyPr>
            <a:lstStyle/>
            <a:p>
              <a:pPr algn="ctr"/>
              <a:r>
                <a:rPr lang="en-US" sz="4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supporting libraries (optional)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110358" y="3556191"/>
              <a:ext cx="721274" cy="28223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file handling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90479" y="3556191"/>
              <a:ext cx="721274" cy="28223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geometry handling</a:t>
              </a:r>
            </a:p>
          </p:txBody>
        </p:sp>
        <p:cxnSp>
          <p:nvCxnSpPr>
            <p:cNvPr id="162" name="Straight Arrow Connector 161"/>
            <p:cNvCxnSpPr/>
            <p:nvPr/>
          </p:nvCxnSpPr>
          <p:spPr>
            <a:xfrm flipH="1">
              <a:off x="7276844" y="2885301"/>
              <a:ext cx="1479" cy="27178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2" descr="Logo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128" y="3435373"/>
              <a:ext cx="523875" cy="523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7" name="Straight Arrow Connector 166"/>
            <p:cNvCxnSpPr/>
            <p:nvPr/>
          </p:nvCxnSpPr>
          <p:spPr>
            <a:xfrm flipH="1">
              <a:off x="5749357" y="2889282"/>
              <a:ext cx="1479" cy="27178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8" name="Straight Arrow Connector 167"/>
          <p:cNvCxnSpPr/>
          <p:nvPr/>
        </p:nvCxnSpPr>
        <p:spPr>
          <a:xfrm flipV="1">
            <a:off x="5741973" y="4096625"/>
            <a:ext cx="1" cy="16751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721323" y="3956071"/>
            <a:ext cx="5811324" cy="1563845"/>
            <a:chOff x="3721323" y="3956071"/>
            <a:chExt cx="5811324" cy="1563845"/>
          </a:xfrm>
        </p:grpSpPr>
        <p:grpSp>
          <p:nvGrpSpPr>
            <p:cNvPr id="42" name="Group 41"/>
            <p:cNvGrpSpPr/>
            <p:nvPr/>
          </p:nvGrpSpPr>
          <p:grpSpPr>
            <a:xfrm>
              <a:off x="5193271" y="4268743"/>
              <a:ext cx="1097591" cy="934079"/>
              <a:chOff x="2276059" y="4368957"/>
              <a:chExt cx="1260000" cy="1072294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2276059" y="4368957"/>
                <a:ext cx="1260000" cy="1072294"/>
              </a:xfrm>
              <a:prstGeom prst="roundRect">
                <a:avLst>
                  <a:gd name="adj" fmla="val 875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provide output</a:t>
                </a: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2546059" y="4426687"/>
                <a:ext cx="720000" cy="669110"/>
                <a:chOff x="1484040" y="4766161"/>
                <a:chExt cx="720000" cy="66911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484040" y="4939416"/>
                  <a:ext cx="720000" cy="4958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1484040" y="4766161"/>
                  <a:ext cx="720000" cy="1732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output</a:t>
                  </a:r>
                </a:p>
              </p:txBody>
            </p:sp>
            <p:pic>
              <p:nvPicPr>
                <p:cNvPr id="47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1679416" y="5014089"/>
                  <a:ext cx="329248" cy="34650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</p:grpSp>
        </p:grpSp>
        <p:grpSp>
          <p:nvGrpSpPr>
            <p:cNvPr id="54" name="Group 53"/>
            <p:cNvGrpSpPr/>
            <p:nvPr/>
          </p:nvGrpSpPr>
          <p:grpSpPr>
            <a:xfrm>
              <a:off x="3721323" y="3956071"/>
              <a:ext cx="1097591" cy="1563845"/>
              <a:chOff x="817105" y="4370058"/>
              <a:chExt cx="1260000" cy="1795245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817105" y="4370058"/>
                <a:ext cx="1260000" cy="1795245"/>
              </a:xfrm>
              <a:prstGeom prst="roundRect">
                <a:avLst>
                  <a:gd name="adj" fmla="val 694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output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087105" y="5441251"/>
                <a:ext cx="720000" cy="4958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087105" y="5267996"/>
                <a:ext cx="720000" cy="1732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output</a:t>
                </a: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1087105" y="4502069"/>
                <a:ext cx="720000" cy="669110"/>
                <a:chOff x="363116" y="4761266"/>
                <a:chExt cx="720000" cy="669110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363116" y="4934521"/>
                  <a:ext cx="720000" cy="4958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363116" y="4761266"/>
                  <a:ext cx="720000" cy="1732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updated</a:t>
                  </a:r>
                </a:p>
              </p:txBody>
            </p:sp>
            <p:pic>
              <p:nvPicPr>
                <p:cNvPr id="61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558492" y="5009193"/>
                  <a:ext cx="329248" cy="34650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</p:grpSp>
        </p:grpSp>
        <p:sp>
          <p:nvSpPr>
            <p:cNvPr id="135" name="Rounded Rectangle 134"/>
            <p:cNvSpPr/>
            <p:nvPr/>
          </p:nvSpPr>
          <p:spPr>
            <a:xfrm>
              <a:off x="6651128" y="4265387"/>
              <a:ext cx="1254390" cy="940792"/>
            </a:xfrm>
            <a:prstGeom prst="roundRect">
              <a:avLst>
                <a:gd name="adj" fmla="val 706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map</a:t>
              </a:r>
            </a:p>
          </p:txBody>
        </p:sp>
        <p:pic>
          <p:nvPicPr>
            <p:cNvPr id="13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96"/>
            <a:stretch/>
          </p:blipFill>
          <p:spPr bwMode="auto">
            <a:xfrm>
              <a:off x="6829322" y="4547432"/>
              <a:ext cx="286809" cy="301845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137" name="Rectangle 136"/>
            <p:cNvSpPr/>
            <p:nvPr/>
          </p:nvSpPr>
          <p:spPr>
            <a:xfrm>
              <a:off x="7097967" y="4527551"/>
              <a:ext cx="410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  <a:sym typeface="Wingdings"/>
                </a:rPr>
                <a:t></a:t>
              </a:r>
              <a:endParaRPr lang="en-US" dirty="0"/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429074" y="4509914"/>
              <a:ext cx="247944" cy="330697"/>
              <a:chOff x="6664250" y="2533923"/>
              <a:chExt cx="284632" cy="379630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6723971" y="2533923"/>
                <a:ext cx="224911" cy="337366"/>
                <a:chOff x="459117" y="3649049"/>
                <a:chExt cx="360000" cy="540000"/>
              </a:xfrm>
            </p:grpSpPr>
            <p:sp>
              <p:nvSpPr>
                <p:cNvPr id="153" name="Rounded Rectangle 152"/>
                <p:cNvSpPr/>
                <p:nvPr/>
              </p:nvSpPr>
              <p:spPr>
                <a:xfrm>
                  <a:off x="459117" y="3649049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6694111" y="2555055"/>
                <a:ext cx="224911" cy="337366"/>
                <a:chOff x="459117" y="3649049"/>
                <a:chExt cx="360000" cy="540000"/>
              </a:xfrm>
            </p:grpSpPr>
            <p:sp>
              <p:nvSpPr>
                <p:cNvPr id="151" name="Rounded Rectangle 150"/>
                <p:cNvSpPr/>
                <p:nvPr/>
              </p:nvSpPr>
              <p:spPr>
                <a:xfrm>
                  <a:off x="459117" y="3649049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6664250" y="2576189"/>
                <a:ext cx="224911" cy="337364"/>
                <a:chOff x="306717" y="3496650"/>
                <a:chExt cx="360000" cy="539997"/>
              </a:xfrm>
            </p:grpSpPr>
            <p:sp>
              <p:nvSpPr>
                <p:cNvPr id="142" name="Rounded Rectangle 141"/>
                <p:cNvSpPr/>
                <p:nvPr/>
              </p:nvSpPr>
              <p:spPr>
                <a:xfrm>
                  <a:off x="306717" y="3496650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4" name="Rounded Rectangle 143"/>
                <p:cNvSpPr/>
                <p:nvPr/>
              </p:nvSpPr>
              <p:spPr>
                <a:xfrm>
                  <a:off x="378717" y="357301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5" name="Rounded Rectangle 144"/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6" name="Rounded Rectangle 145"/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7" name="Rounded Rectangle 146"/>
                <p:cNvSpPr/>
                <p:nvPr/>
              </p:nvSpPr>
              <p:spPr>
                <a:xfrm>
                  <a:off x="378717" y="3772086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8" name="Rounded Rectangle 147"/>
                <p:cNvSpPr/>
                <p:nvPr/>
              </p:nvSpPr>
              <p:spPr>
                <a:xfrm>
                  <a:off x="378717" y="383844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9" name="Rounded Rectangle 148"/>
                <p:cNvSpPr/>
                <p:nvPr/>
              </p:nvSpPr>
              <p:spPr>
                <a:xfrm>
                  <a:off x="378717" y="3904801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0" name="Rounded Rectangle 149"/>
                <p:cNvSpPr/>
                <p:nvPr/>
              </p:nvSpPr>
              <p:spPr>
                <a:xfrm>
                  <a:off x="378717" y="3971154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58" name="Straight Arrow Connector 157"/>
            <p:cNvCxnSpPr>
              <a:stCxn id="87" idx="1"/>
              <a:endCxn id="135" idx="3"/>
            </p:cNvCxnSpPr>
            <p:nvPr/>
          </p:nvCxnSpPr>
          <p:spPr>
            <a:xfrm flipH="1" flipV="1">
              <a:off x="7905517" y="4735783"/>
              <a:ext cx="13135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35" idx="1"/>
              <a:endCxn id="43" idx="3"/>
            </p:cNvCxnSpPr>
            <p:nvPr/>
          </p:nvCxnSpPr>
          <p:spPr>
            <a:xfrm flipH="1">
              <a:off x="6290862" y="4735783"/>
              <a:ext cx="36026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43" idx="1"/>
              <a:endCxn id="55" idx="3"/>
            </p:cNvCxnSpPr>
            <p:nvPr/>
          </p:nvCxnSpPr>
          <p:spPr>
            <a:xfrm flipH="1">
              <a:off x="4818914" y="4735783"/>
              <a:ext cx="374357" cy="221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Elbow Connector 160"/>
            <p:cNvCxnSpPr>
              <a:stCxn id="87" idx="2"/>
            </p:cNvCxnSpPr>
            <p:nvPr/>
          </p:nvCxnSpPr>
          <p:spPr>
            <a:xfrm rot="5400000">
              <a:off x="6997863" y="2786348"/>
              <a:ext cx="355836" cy="4713733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9" name="Picture 1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763" y="4947073"/>
              <a:ext cx="368710" cy="310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3721322" y="1599398"/>
            <a:ext cx="41841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1" dirty="0">
                <a:latin typeface="Arial" pitchFamily="34" charset="0"/>
                <a:cs typeface="Arial" pitchFamily="34" charset="0"/>
              </a:rPr>
              <a:t>automate</a:t>
            </a:r>
          </a:p>
        </p:txBody>
      </p:sp>
    </p:spTree>
    <p:extLst>
      <p:ext uri="{BB962C8B-B14F-4D97-AF65-F5344CB8AC3E}">
        <p14:creationId xmlns:p14="http://schemas.microsoft.com/office/powerpoint/2010/main" val="394050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9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XSD </a:t>
            </a:r>
            <a:r>
              <a:rPr lang="de-DE" dirty="0" err="1"/>
              <a:t>and</a:t>
            </a:r>
            <a:r>
              <a:rPr lang="de-DE" dirty="0"/>
              <a:t> XML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11" y="1197546"/>
            <a:ext cx="6696744" cy="49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945002"/>
      </p:ext>
    </p:extLst>
  </p:cSld>
  <p:clrMapOvr>
    <a:masterClrMapping/>
  </p:clrMapOvr>
</p:sld>
</file>

<file path=ppt/theme/theme1.xml><?xml version="1.0" encoding="utf-8"?>
<a:theme xmlns:a="http://schemas.openxmlformats.org/drawingml/2006/main" name="DLR-Präsentation 16:9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false</tns:showOnOpen>
  <tns:defaultPropertyEditorNamespace>Standardeigenschaften</tns:defaultPropertyEditorNamespace>
</tns:customPropertyEditors>
</file>

<file path=customXml/itemProps1.xml><?xml version="1.0" encoding="utf-8"?>
<ds:datastoreItem xmlns:ds="http://schemas.openxmlformats.org/officeDocument/2006/customXml" ds:itemID="{A10E0A5B-51D0-4A24-862C-0D9D8D0E9658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991</Words>
  <Application>Microsoft Office PowerPoint</Application>
  <PresentationFormat>Benutzerdefiniert</PresentationFormat>
  <Paragraphs>294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</vt:lpstr>
      <vt:lpstr>Consolas</vt:lpstr>
      <vt:lpstr>Wingdings</vt:lpstr>
      <vt:lpstr>ヒラギノ角ゴ Pro W3</vt:lpstr>
      <vt:lpstr>DLR-Präsentation 16:9 Englisch</vt:lpstr>
      <vt:lpstr>CPACS Introduction</vt:lpstr>
      <vt:lpstr>Central Standard Data - Introduction</vt:lpstr>
      <vt:lpstr>Central Standard Data - Introduction</vt:lpstr>
      <vt:lpstr>CPACS: Common Parametric Aircraft Configuration Schema</vt:lpstr>
      <vt:lpstr>CPACS: Common Parametric Aircraft Configuration Schema</vt:lpstr>
      <vt:lpstr>CPACS: Common Parametric Aircraft Configuration Schema</vt:lpstr>
      <vt:lpstr>PowerPoint-Präsentation</vt:lpstr>
      <vt:lpstr>CPACS: Common Parametric Aircraft Configuration Schema</vt:lpstr>
      <vt:lpstr>XSD and XML</vt:lpstr>
      <vt:lpstr>Using CPACS for parametric design</vt:lpstr>
      <vt:lpstr>Using CPACS for parametric design</vt:lpstr>
      <vt:lpstr>Using CPACS for parametric design</vt:lpstr>
      <vt:lpstr>CPACS</vt:lpstr>
      <vt:lpstr>CPACS eco-system documentation, support, development</vt:lpstr>
      <vt:lpstr>Data modeling via XML</vt:lpstr>
      <vt:lpstr>XSD and XML</vt:lpstr>
      <vt:lpstr>XSD and XML</vt:lpstr>
      <vt:lpstr>XSD and XML</vt:lpstr>
      <vt:lpstr>XSD and XML</vt:lpstr>
      <vt:lpstr>XSD and XML</vt:lpstr>
      <vt:lpstr>Development process</vt:lpstr>
      <vt:lpstr>Development process</vt:lpstr>
      <vt:lpstr>Release process</vt:lpstr>
      <vt:lpstr>Development process</vt:lpstr>
    </vt:vector>
  </TitlesOfParts>
  <Company>DLR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Lorerumetur acipitis am rest et  explabore expliam, tem quis et ut enisto</dc:title>
  <dc:creator>Moerland, Erwin</dc:creator>
  <cp:lastModifiedBy>Alder, Marko</cp:lastModifiedBy>
  <cp:revision>207</cp:revision>
  <cp:lastPrinted>2019-09-26T09:53:20Z</cp:lastPrinted>
  <dcterms:created xsi:type="dcterms:W3CDTF">2012-06-19T06:51:55Z</dcterms:created>
  <dcterms:modified xsi:type="dcterms:W3CDTF">2021-03-11T16:47:30Z</dcterms:modified>
</cp:coreProperties>
</file>